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83" autoAdjust="0"/>
  </p:normalViewPr>
  <p:slideViewPr>
    <p:cSldViewPr snapToGrid="0" snapToObjects="1">
      <p:cViewPr varScale="1">
        <p:scale>
          <a:sx n="113" d="100"/>
          <a:sy n="113" d="100"/>
        </p:scale>
        <p:origin x="-7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December 8,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December 8,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December 8,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December 8,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December 8,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December 8,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December 8, 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December 8, 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December 8, 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December 8,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December 8,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December 8,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gif"/><Relationship Id="rId7" Type="http://schemas.openxmlformats.org/officeDocument/2006/relationships/image" Target="../media/image7.jp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jpg"/><Relationship Id="rId11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Music and the internet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6400800" cy="3174191"/>
          </a:xfrm>
        </p:spPr>
        <p:txBody>
          <a:bodyPr>
            <a:normAutofit/>
          </a:bodyPr>
          <a:lstStyle/>
          <a:p>
            <a:r>
              <a:rPr lang="en-US" dirty="0" smtClean="0"/>
              <a:t>Group 2</a:t>
            </a:r>
          </a:p>
          <a:p>
            <a:endParaRPr lang="en-US" dirty="0"/>
          </a:p>
          <a:p>
            <a:r>
              <a:rPr lang="en-US" dirty="0"/>
              <a:t>Inga Girshfeld</a:t>
            </a:r>
          </a:p>
          <a:p>
            <a:r>
              <a:rPr lang="en-US" dirty="0" smtClean="0"/>
              <a:t>Katelyn Ogunmowo</a:t>
            </a:r>
          </a:p>
          <a:p>
            <a:r>
              <a:rPr lang="en-US" dirty="0" smtClean="0"/>
              <a:t>Nichole Hawley</a:t>
            </a:r>
          </a:p>
          <a:p>
            <a:r>
              <a:rPr lang="en-US" dirty="0" smtClean="0"/>
              <a:t>Shiva Jafaripour</a:t>
            </a:r>
          </a:p>
          <a:p>
            <a:r>
              <a:rPr lang="en-US" dirty="0" smtClean="0"/>
              <a:t>Sonny Desai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101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Spotify – 2006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Music streaming, podcast, and video service that provides music content from record labels and media companies</a:t>
            </a:r>
          </a:p>
          <a:p>
            <a:r>
              <a:rPr lang="en-US" dirty="0" smtClean="0"/>
              <a:t>Two options: Spotify Free and Spotify Premium</a:t>
            </a:r>
          </a:p>
          <a:p>
            <a:r>
              <a:rPr lang="en-US" dirty="0" smtClean="0"/>
              <a:t>Pays artists based on their “market share”</a:t>
            </a:r>
          </a:p>
          <a:p>
            <a:pPr lvl="1"/>
            <a:r>
              <a:rPr lang="en-US" dirty="0" smtClean="0"/>
              <a:t>The number of streams of their songs as a proportion of the total songs streamed on Spotify</a:t>
            </a:r>
          </a:p>
          <a:p>
            <a:pPr lvl="1"/>
            <a:r>
              <a:rPr lang="en-US" dirty="0" smtClean="0"/>
              <a:t>70% of the payment goes to the rights-holders, who then compensate the artists based on individual agreements</a:t>
            </a:r>
          </a:p>
          <a:p>
            <a:pPr lvl="2"/>
            <a:r>
              <a:rPr lang="en-US" dirty="0" smtClean="0"/>
              <a:t>Has been said to be as low as $0.0011 per stream</a:t>
            </a:r>
          </a:p>
          <a:p>
            <a:r>
              <a:rPr lang="en-US" dirty="0" smtClean="0"/>
              <a:t>In 2014, Taylor Swift removed her music from Spotify</a:t>
            </a:r>
          </a:p>
          <a:p>
            <a:r>
              <a:rPr lang="en-US" dirty="0" smtClean="0"/>
              <a:t>Spotify has claimed that “given a free and legal alternative, people will pirate less”</a:t>
            </a:r>
          </a:p>
          <a:p>
            <a:pPr lvl="1"/>
            <a:r>
              <a:rPr lang="en-US" dirty="0" smtClean="0"/>
              <a:t>In Norway, 1.2 billion songs were pirated in 2008 and 210 million were pirated in 2012</a:t>
            </a:r>
            <a:endParaRPr lang="en-US" dirty="0"/>
          </a:p>
        </p:txBody>
      </p:sp>
      <p:pic>
        <p:nvPicPr>
          <p:cNvPr id="4" name="Picture 3" descr="Spotif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081" y="442178"/>
            <a:ext cx="2621741" cy="1183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08065" y="6569660"/>
            <a:ext cx="1635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Source</a:t>
            </a:r>
            <a:r>
              <a:rPr lang="en-US" sz="1200" dirty="0"/>
              <a:t>: </a:t>
            </a:r>
            <a:r>
              <a:rPr lang="en-US" sz="1200" dirty="0" smtClean="0"/>
              <a:t>The Register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8260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SoundCloud – 2007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Founded </a:t>
            </a:r>
            <a:r>
              <a:rPr lang="en-US" dirty="0" smtClean="0"/>
              <a:t>by Swedish sound </a:t>
            </a:r>
            <a:r>
              <a:rPr lang="en-US" dirty="0"/>
              <a:t>designer Alexander Ljung and artist Eric Wahlforss in Stockholm </a:t>
            </a:r>
          </a:p>
          <a:p>
            <a:pPr lvl="1"/>
            <a:r>
              <a:rPr lang="en-US" dirty="0"/>
              <a:t>Goal </a:t>
            </a:r>
            <a:r>
              <a:rPr lang="en-US" dirty="0" smtClean="0"/>
              <a:t>was to </a:t>
            </a:r>
            <a:r>
              <a:rPr lang="en-US" dirty="0"/>
              <a:t>make </a:t>
            </a:r>
            <a:r>
              <a:rPr lang="en-US" dirty="0" smtClean="0"/>
              <a:t>a Flickr </a:t>
            </a:r>
            <a:r>
              <a:rPr lang="en-US" dirty="0"/>
              <a:t>for EDM musicians</a:t>
            </a:r>
          </a:p>
          <a:p>
            <a:pPr lvl="1"/>
            <a:r>
              <a:rPr lang="en-US" dirty="0"/>
              <a:t>Initially wanted to allow musicians to share recordings with </a:t>
            </a:r>
            <a:r>
              <a:rPr lang="en-US" dirty="0" smtClean="0"/>
              <a:t>other musicians (not the general public)</a:t>
            </a:r>
            <a:endParaRPr lang="en-US" dirty="0"/>
          </a:p>
          <a:p>
            <a:r>
              <a:rPr lang="en-US" dirty="0"/>
              <a:t>Transformed into a global audio distribution platform that allows users to upload and promote their original work</a:t>
            </a:r>
          </a:p>
          <a:p>
            <a:r>
              <a:rPr lang="en-US" dirty="0"/>
              <a:t>SoundCloud made collecting DJ sets, once a minority pursuit, into something anyone could </a:t>
            </a:r>
            <a:r>
              <a:rPr lang="en-US" dirty="0" smtClean="0"/>
              <a:t>do </a:t>
            </a:r>
            <a:r>
              <a:rPr lang="en-US" dirty="0"/>
              <a:t>(huge contributor to the growth and distribution of EDM)</a:t>
            </a:r>
          </a:p>
          <a:p>
            <a:r>
              <a:rPr lang="en-US" dirty="0" smtClean="0"/>
              <a:t>“YouTube </a:t>
            </a:r>
            <a:r>
              <a:rPr lang="en-US" dirty="0"/>
              <a:t>of </a:t>
            </a:r>
            <a:r>
              <a:rPr lang="en-US" dirty="0" smtClean="0"/>
              <a:t>audio”</a:t>
            </a:r>
            <a:endParaRPr lang="en-US" dirty="0"/>
          </a:p>
          <a:p>
            <a:r>
              <a:rPr lang="en-US" dirty="0"/>
              <a:t>Atmosphere for artists to easily interact with fans</a:t>
            </a:r>
          </a:p>
          <a:p>
            <a:r>
              <a:rPr lang="en-US" dirty="0" smtClean="0"/>
              <a:t>A </a:t>
            </a:r>
            <a:r>
              <a:rPr lang="en-US" dirty="0"/>
              <a:t>way for semi professional artists to grow their own community, bypassing record </a:t>
            </a:r>
            <a:r>
              <a:rPr lang="en-US" dirty="0" smtClean="0"/>
              <a:t>labels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6789" y="6603682"/>
            <a:ext cx="2357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2C7C9F"/>
                </a:solidFill>
              </a:rPr>
              <a:t>Source</a:t>
            </a:r>
            <a:r>
              <a:rPr lang="en-US" sz="1200" dirty="0"/>
              <a:t>: The Wall Street </a:t>
            </a:r>
            <a:r>
              <a:rPr lang="en-US" sz="1200" dirty="0" smtClean="0"/>
              <a:t>Journal</a:t>
            </a:r>
            <a:endParaRPr lang="en-US" sz="1200" dirty="0"/>
          </a:p>
        </p:txBody>
      </p:sp>
      <p:pic>
        <p:nvPicPr>
          <p:cNvPr id="5" name="Picture 4" descr="SoundClou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827" y="383776"/>
            <a:ext cx="2301946" cy="131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56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pple Mus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214" y="372043"/>
            <a:ext cx="3367483" cy="18295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Apple Music –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music </a:t>
            </a:r>
            <a:r>
              <a:rPr lang="en-US" dirty="0"/>
              <a:t>streaming </a:t>
            </a:r>
            <a:r>
              <a:rPr lang="en-US" dirty="0" smtClean="0"/>
              <a:t>service developed by Apple Inc.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sers can </a:t>
            </a:r>
            <a:r>
              <a:rPr lang="en-US" dirty="0"/>
              <a:t>select music to stream to their </a:t>
            </a:r>
            <a:r>
              <a:rPr lang="en-US" dirty="0" smtClean="0"/>
              <a:t>devices </a:t>
            </a:r>
            <a:r>
              <a:rPr lang="en-US" dirty="0"/>
              <a:t>on </a:t>
            </a:r>
            <a:r>
              <a:rPr lang="en-US" dirty="0" smtClean="0"/>
              <a:t>demand</a:t>
            </a:r>
            <a:endParaRPr lang="en-US" dirty="0"/>
          </a:p>
          <a:p>
            <a:r>
              <a:rPr lang="en-US" dirty="0" smtClean="0"/>
              <a:t>Allows signed artists and unsigned </a:t>
            </a:r>
            <a:r>
              <a:rPr lang="en-US" dirty="0"/>
              <a:t>artists to share photos, videos, posts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tracks with </a:t>
            </a:r>
            <a:r>
              <a:rPr lang="en-US" dirty="0" smtClean="0"/>
              <a:t>consumers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ersonalized </a:t>
            </a:r>
            <a:r>
              <a:rPr lang="en-US" dirty="0"/>
              <a:t>music </a:t>
            </a:r>
            <a:r>
              <a:rPr lang="en-US" dirty="0" smtClean="0"/>
              <a:t>recommendations</a:t>
            </a:r>
            <a:endParaRPr lang="en-US" dirty="0"/>
          </a:p>
          <a:p>
            <a:r>
              <a:rPr lang="en-US" dirty="0" smtClean="0"/>
              <a:t>Music can be played offline </a:t>
            </a:r>
            <a:r>
              <a:rPr lang="en-US" dirty="0"/>
              <a:t>to work with user’s data plan</a:t>
            </a:r>
          </a:p>
          <a:p>
            <a:r>
              <a:rPr lang="en-US" dirty="0" smtClean="0"/>
              <a:t>Cost</a:t>
            </a:r>
            <a:endParaRPr lang="en-US" dirty="0"/>
          </a:p>
          <a:p>
            <a:pPr lvl="1"/>
            <a:r>
              <a:rPr lang="en-US" dirty="0" smtClean="0"/>
              <a:t>Free trial for up to 3 months</a:t>
            </a:r>
          </a:p>
          <a:p>
            <a:pPr lvl="2"/>
            <a:r>
              <a:rPr lang="en-US" dirty="0" smtClean="0"/>
              <a:t>Apple Music agreed to pay the artists during this 3 month free trial after Taylor Swift wrote a public letter refusing to release her music</a:t>
            </a:r>
            <a:endParaRPr lang="en-US" dirty="0"/>
          </a:p>
          <a:p>
            <a:pPr lvl="1"/>
            <a:r>
              <a:rPr lang="en-US" dirty="0"/>
              <a:t>$</a:t>
            </a:r>
            <a:r>
              <a:rPr lang="en-US" dirty="0" smtClean="0"/>
              <a:t>9.99</a:t>
            </a:r>
            <a:r>
              <a:rPr lang="en-US" dirty="0"/>
              <a:t>/month for </a:t>
            </a:r>
            <a:r>
              <a:rPr lang="en-US" dirty="0" smtClean="0"/>
              <a:t>individual users</a:t>
            </a:r>
            <a:endParaRPr lang="en-US" dirty="0"/>
          </a:p>
          <a:p>
            <a:pPr lvl="1"/>
            <a:r>
              <a:rPr lang="en-US" dirty="0" smtClean="0"/>
              <a:t>$14.99/</a:t>
            </a:r>
            <a:r>
              <a:rPr lang="en-US" dirty="0"/>
              <a:t>month for family subscription (</a:t>
            </a:r>
            <a:r>
              <a:rPr lang="en-US" dirty="0" smtClean="0"/>
              <a:t>maximum of </a:t>
            </a:r>
            <a:r>
              <a:rPr lang="en-US" dirty="0"/>
              <a:t>6 people) </a:t>
            </a:r>
            <a:endParaRPr lang="en-US" dirty="0" smtClean="0"/>
          </a:p>
          <a:p>
            <a:pPr lvl="2"/>
            <a:r>
              <a:rPr lang="en-US" dirty="0"/>
              <a:t>i</a:t>
            </a:r>
            <a:r>
              <a:rPr lang="en-US" dirty="0" smtClean="0"/>
              <a:t>Cloud </a:t>
            </a:r>
            <a:r>
              <a:rPr lang="en-US" dirty="0"/>
              <a:t>family sharing </a:t>
            </a:r>
            <a:r>
              <a:rPr lang="en-US" dirty="0" smtClean="0"/>
              <a:t>required: users share music</a:t>
            </a:r>
            <a:r>
              <a:rPr lang="en-US" dirty="0"/>
              <a:t>, apple purchases</a:t>
            </a:r>
            <a:r>
              <a:rPr lang="en-US" dirty="0" smtClean="0"/>
              <a:t>, photos</a:t>
            </a:r>
            <a:r>
              <a:rPr lang="en-US" dirty="0"/>
              <a:t>, and location</a:t>
            </a:r>
          </a:p>
          <a:p>
            <a:r>
              <a:rPr lang="en-US" dirty="0"/>
              <a:t>M</a:t>
            </a:r>
            <a:r>
              <a:rPr lang="en-US" dirty="0" smtClean="0"/>
              <a:t>usic </a:t>
            </a:r>
            <a:r>
              <a:rPr lang="en-US" dirty="0"/>
              <a:t>industry turned down Apple’s </a:t>
            </a:r>
            <a:r>
              <a:rPr lang="en-US" dirty="0" smtClean="0"/>
              <a:t>request </a:t>
            </a:r>
            <a:r>
              <a:rPr lang="en-US" dirty="0"/>
              <a:t>to charge </a:t>
            </a:r>
            <a:r>
              <a:rPr lang="en-US" dirty="0" smtClean="0"/>
              <a:t>less for Apple Music</a:t>
            </a:r>
            <a:endParaRPr lang="en-US" dirty="0"/>
          </a:p>
          <a:p>
            <a:r>
              <a:rPr lang="en-US" dirty="0" smtClean="0"/>
              <a:t>Main </a:t>
            </a:r>
            <a:r>
              <a:rPr lang="en-US" dirty="0"/>
              <a:t>difference </a:t>
            </a:r>
            <a:r>
              <a:rPr lang="en-US" dirty="0" smtClean="0"/>
              <a:t>between Apple Music and </a:t>
            </a:r>
            <a:r>
              <a:rPr lang="en-US" dirty="0"/>
              <a:t>iTunes: you </a:t>
            </a:r>
            <a:r>
              <a:rPr lang="en-US" dirty="0" smtClean="0"/>
              <a:t>don’t own </a:t>
            </a:r>
            <a:r>
              <a:rPr lang="en-US" dirty="0"/>
              <a:t>the </a:t>
            </a:r>
            <a:r>
              <a:rPr lang="en-US" dirty="0" smtClean="0"/>
              <a:t>music</a:t>
            </a:r>
          </a:p>
          <a:p>
            <a:pPr lvl="1"/>
            <a:r>
              <a:rPr lang="en-US" dirty="0" smtClean="0"/>
              <a:t>If you turn off Apple Music, the </a:t>
            </a:r>
            <a:r>
              <a:rPr lang="en-US" dirty="0"/>
              <a:t>music </a:t>
            </a:r>
            <a:r>
              <a:rPr lang="en-US" dirty="0" smtClean="0"/>
              <a:t>is gone </a:t>
            </a:r>
            <a:endParaRPr lang="en-US" dirty="0"/>
          </a:p>
          <a:p>
            <a:r>
              <a:rPr lang="en-US" dirty="0" smtClean="0"/>
              <a:t>Requirement: Apple 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01139" y="6581001"/>
            <a:ext cx="1142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Source</a:t>
            </a:r>
            <a:r>
              <a:rPr lang="en-US" sz="1200" dirty="0"/>
              <a:t>: Apple </a:t>
            </a:r>
          </a:p>
        </p:txBody>
      </p:sp>
    </p:spTree>
    <p:extLst>
      <p:ext uri="{BB962C8B-B14F-4D97-AF65-F5344CB8AC3E}">
        <p14:creationId xmlns:p14="http://schemas.microsoft.com/office/powerpoint/2010/main" val="3499217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angible </a:t>
            </a:r>
            <a:r>
              <a:rPr lang="en-US" dirty="0"/>
              <a:t>music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digital copies of music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ownership of music antiquated</a:t>
            </a:r>
          </a:p>
          <a:p>
            <a:r>
              <a:rPr lang="en-US" dirty="0"/>
              <a:t>C</a:t>
            </a:r>
            <a:r>
              <a:rPr lang="en-US" dirty="0" smtClean="0"/>
              <a:t>entralization </a:t>
            </a:r>
            <a:r>
              <a:rPr lang="en-US" dirty="0"/>
              <a:t>of music </a:t>
            </a:r>
          </a:p>
          <a:p>
            <a:r>
              <a:rPr lang="en-US" dirty="0"/>
              <a:t>F</a:t>
            </a:r>
            <a:r>
              <a:rPr lang="en-US" dirty="0" smtClean="0"/>
              <a:t>ocus </a:t>
            </a:r>
            <a:r>
              <a:rPr lang="en-US" dirty="0"/>
              <a:t>on the single rather than the album in entirety</a:t>
            </a:r>
          </a:p>
          <a:p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exposure &amp; easier access for </a:t>
            </a:r>
            <a:r>
              <a:rPr lang="en-US" dirty="0" smtClean="0"/>
              <a:t>artists</a:t>
            </a:r>
          </a:p>
          <a:p>
            <a:pPr lvl="1"/>
            <a:r>
              <a:rPr lang="en-US" dirty="0" smtClean="0"/>
              <a:t>Record </a:t>
            </a:r>
            <a:r>
              <a:rPr lang="en-US" dirty="0"/>
              <a:t>labels become less necessary for new </a:t>
            </a:r>
            <a:r>
              <a:rPr lang="en-US" dirty="0" smtClean="0"/>
              <a:t>artists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ouTube</a:t>
            </a:r>
            <a:r>
              <a:rPr lang="en-US" dirty="0"/>
              <a:t>, SoundCloud, </a:t>
            </a:r>
            <a:r>
              <a:rPr lang="en-US" dirty="0" smtClean="0"/>
              <a:t>and </a:t>
            </a:r>
            <a:r>
              <a:rPr lang="en-US" dirty="0"/>
              <a:t>Apple Music launching careers democratically</a:t>
            </a:r>
          </a:p>
          <a:p>
            <a:r>
              <a:rPr lang="en-US" dirty="0"/>
              <a:t>P</a:t>
            </a:r>
            <a:r>
              <a:rPr lang="en-US" dirty="0" smtClean="0"/>
              <a:t>roblems </a:t>
            </a:r>
            <a:r>
              <a:rPr lang="en-US" dirty="0"/>
              <a:t>with compensation for artists via streaming services</a:t>
            </a:r>
          </a:p>
          <a:p>
            <a:r>
              <a:rPr lang="en-US" dirty="0"/>
              <a:t>U</a:t>
            </a:r>
            <a:r>
              <a:rPr lang="en-US" dirty="0" smtClean="0"/>
              <a:t>sers </a:t>
            </a:r>
            <a:r>
              <a:rPr lang="en-US" dirty="0"/>
              <a:t>still prone to pirating </a:t>
            </a:r>
            <a:r>
              <a:rPr lang="en-US" dirty="0" smtClean="0"/>
              <a:t>music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2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/>
              <a:t>Downloaded</a:t>
            </a:r>
            <a:r>
              <a:rPr lang="en-US" dirty="0"/>
              <a:t>. Dir. Alex Winter. Perf. Henry Rollins and </a:t>
            </a:r>
            <a:r>
              <a:rPr lang="en-US" dirty="0" smtClean="0"/>
              <a:t>Noel Gallagher</a:t>
            </a:r>
            <a:r>
              <a:rPr lang="en-US" dirty="0"/>
              <a:t>. </a:t>
            </a:r>
            <a:r>
              <a:rPr lang="en-US" dirty="0" smtClean="0"/>
              <a:t>	VH1</a:t>
            </a:r>
            <a:r>
              <a:rPr lang="en-US" dirty="0"/>
              <a:t>, 2013. Film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Halliday, Josh. "LimeWire Shut Down by Federal </a:t>
            </a:r>
            <a:r>
              <a:rPr lang="en-US" dirty="0" smtClean="0"/>
              <a:t>Court.” </a:t>
            </a:r>
            <a:r>
              <a:rPr lang="en-US" i="1" dirty="0" smtClean="0"/>
              <a:t>The </a:t>
            </a:r>
            <a:r>
              <a:rPr lang="en-US" i="1" dirty="0"/>
              <a:t>Guardian</a:t>
            </a:r>
            <a:r>
              <a:rPr lang="en-US" dirty="0"/>
              <a:t> </a:t>
            </a:r>
            <a:r>
              <a:rPr lang="en-US" dirty="0" smtClean="0"/>
              <a:t>	(</a:t>
            </a:r>
            <a:r>
              <a:rPr lang="en-US" dirty="0"/>
              <a:t>2010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Lanxon, Nate. "MySpace Music: Three Major Labels </a:t>
            </a:r>
            <a:r>
              <a:rPr lang="en-US" dirty="0" smtClean="0"/>
              <a:t>Apply 	Eyeshadow.” </a:t>
            </a:r>
            <a:r>
              <a:rPr lang="en-US" i="1" dirty="0" smtClean="0"/>
              <a:t>CNet</a:t>
            </a:r>
            <a:r>
              <a:rPr lang="en-US" dirty="0" smtClean="0"/>
              <a:t> </a:t>
            </a:r>
            <a:r>
              <a:rPr lang="en-US" dirty="0"/>
              <a:t>(2008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Muradin, Alex. "The Torrent Master Is Back." </a:t>
            </a:r>
            <a:r>
              <a:rPr lang="en-US" i="1" dirty="0" smtClean="0"/>
              <a:t>Softpedia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2005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Orlowski, Andrew. "Spotify, DRM and the Celestial Jukebox." </a:t>
            </a:r>
            <a:r>
              <a:rPr lang="en-US" i="1" dirty="0"/>
              <a:t>The </a:t>
            </a:r>
            <a:r>
              <a:rPr lang="en-US" i="1" dirty="0" smtClean="0"/>
              <a:t>	Register</a:t>
            </a:r>
            <a:r>
              <a:rPr lang="en-US" dirty="0" smtClean="0"/>
              <a:t> (2009)</a:t>
            </a:r>
          </a:p>
          <a:p>
            <a:pPr marL="0" indent="0">
              <a:buNone/>
            </a:pPr>
            <a:r>
              <a:rPr lang="en-US" dirty="0"/>
              <a:t>Rusli, Evelyn M., Hannah Karp, and Douglas Macmillan. "</a:t>
            </a:r>
            <a:r>
              <a:rPr lang="en-US" dirty="0" smtClean="0"/>
              <a:t>SoundCloud’s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Valuation </a:t>
            </a:r>
            <a:r>
              <a:rPr lang="en-US" dirty="0"/>
              <a:t>Could Top $1.2 Billion With New Fundraising." </a:t>
            </a:r>
            <a:r>
              <a:rPr lang="en-US" i="1" dirty="0" smtClean="0"/>
              <a:t>The 	Wall Street Journal</a:t>
            </a:r>
            <a:r>
              <a:rPr lang="en-US" dirty="0" smtClean="0"/>
              <a:t> </a:t>
            </a:r>
            <a:r>
              <a:rPr lang="en-US" dirty="0"/>
              <a:t>(2014)</a:t>
            </a:r>
          </a:p>
          <a:p>
            <a:pPr marL="0" indent="0">
              <a:buNone/>
            </a:pPr>
            <a:r>
              <a:rPr lang="en-US" dirty="0" smtClean="0"/>
              <a:t>Schonfeld</a:t>
            </a:r>
            <a:r>
              <a:rPr lang="en-US" dirty="0"/>
              <a:t>, Eric. "With 80 Million Users, Pandora Files </a:t>
            </a:r>
            <a:r>
              <a:rPr lang="en-US" dirty="0" smtClean="0"/>
              <a:t>To Go </a:t>
            </a:r>
            <a:r>
              <a:rPr lang="en-US" dirty="0"/>
              <a:t>Public." </a:t>
            </a:r>
            <a:r>
              <a:rPr lang="en-US" dirty="0" smtClean="0"/>
              <a:t>	</a:t>
            </a:r>
            <a:r>
              <a:rPr lang="en-US" i="1" dirty="0" smtClean="0"/>
              <a:t>Tech </a:t>
            </a:r>
            <a:r>
              <a:rPr lang="en-US" i="1" dirty="0"/>
              <a:t>Crunch</a:t>
            </a:r>
            <a:r>
              <a:rPr lang="en-US" dirty="0"/>
              <a:t> (2011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"YouTube Served up 100 Million Videos a Day Online</a:t>
            </a:r>
            <a:r>
              <a:rPr lang="en-US" dirty="0" smtClean="0"/>
              <a:t>.” </a:t>
            </a:r>
            <a:r>
              <a:rPr lang="en-US" i="1" dirty="0" smtClean="0"/>
              <a:t>USA </a:t>
            </a:r>
            <a:r>
              <a:rPr lang="en-US" i="1" dirty="0"/>
              <a:t>Today</a:t>
            </a:r>
            <a:r>
              <a:rPr lang="en-US" dirty="0"/>
              <a:t> </a:t>
            </a:r>
            <a:r>
              <a:rPr lang="en-US" dirty="0" smtClean="0"/>
              <a:t>	(2006)</a:t>
            </a:r>
          </a:p>
        </p:txBody>
      </p:sp>
    </p:spTree>
    <p:extLst>
      <p:ext uri="{BB962C8B-B14F-4D97-AF65-F5344CB8AC3E}">
        <p14:creationId xmlns:p14="http://schemas.microsoft.com/office/powerpoint/2010/main" val="2100715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major music-related events from 1999 to 2015</a:t>
            </a:r>
          </a:p>
          <a:p>
            <a:pPr lvl="1"/>
            <a:r>
              <a:rPr lang="en-US" dirty="0" smtClean="0"/>
              <a:t>Some of these sites and apps are still used today, others have been discontinued</a:t>
            </a:r>
          </a:p>
          <a:p>
            <a:r>
              <a:rPr lang="en-US" dirty="0" smtClean="0"/>
              <a:t>Three stakeholders:</a:t>
            </a:r>
          </a:p>
          <a:p>
            <a:pPr lvl="1"/>
            <a:r>
              <a:rPr lang="en-US" dirty="0" smtClean="0"/>
              <a:t>Consumers – want to be able to listen to music on demand, but pay as little as possible</a:t>
            </a:r>
          </a:p>
          <a:p>
            <a:pPr lvl="1"/>
            <a:r>
              <a:rPr lang="en-US" dirty="0" smtClean="0"/>
              <a:t>Artists – want consumers to listen to their music, but want to receive pay for it</a:t>
            </a:r>
          </a:p>
          <a:p>
            <a:pPr lvl="1"/>
            <a:r>
              <a:rPr lang="en-US" dirty="0" smtClean="0"/>
              <a:t>Corporations – want artists to release music to them to provide to consumers, but don’t want to pay a lot for it</a:t>
            </a:r>
          </a:p>
        </p:txBody>
      </p:sp>
      <p:pic>
        <p:nvPicPr>
          <p:cNvPr id="14" name="Picture 13" descr="LimeWir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2340" r="1523" b="2038"/>
          <a:stretch/>
        </p:blipFill>
        <p:spPr>
          <a:xfrm>
            <a:off x="1180022" y="5645899"/>
            <a:ext cx="972464" cy="539987"/>
          </a:xfrm>
          <a:prstGeom prst="rect">
            <a:avLst/>
          </a:prstGeom>
        </p:spPr>
      </p:pic>
      <p:pic>
        <p:nvPicPr>
          <p:cNvPr id="4" name="Picture 3" descr="Napste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5899"/>
            <a:ext cx="578934" cy="561121"/>
          </a:xfrm>
          <a:prstGeom prst="rect">
            <a:avLst/>
          </a:prstGeom>
        </p:spPr>
      </p:pic>
      <p:pic>
        <p:nvPicPr>
          <p:cNvPr id="5" name="Picture 4" descr="Pandor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12" y="5624765"/>
            <a:ext cx="582255" cy="582255"/>
          </a:xfrm>
          <a:prstGeom prst="rect">
            <a:avLst/>
          </a:prstGeom>
        </p:spPr>
      </p:pic>
      <p:pic>
        <p:nvPicPr>
          <p:cNvPr id="7" name="Picture 6" descr="iTun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337" y="5633050"/>
            <a:ext cx="573970" cy="573970"/>
          </a:xfrm>
          <a:prstGeom prst="rect">
            <a:avLst/>
          </a:prstGeom>
        </p:spPr>
      </p:pic>
      <p:pic>
        <p:nvPicPr>
          <p:cNvPr id="8" name="Picture 7" descr="Myspace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307" y="5645899"/>
            <a:ext cx="1480518" cy="410109"/>
          </a:xfrm>
          <a:prstGeom prst="rect">
            <a:avLst/>
          </a:prstGeom>
        </p:spPr>
      </p:pic>
      <p:pic>
        <p:nvPicPr>
          <p:cNvPr id="9" name="Picture 8" descr="Vuz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825" y="5633050"/>
            <a:ext cx="766054" cy="552836"/>
          </a:xfrm>
          <a:prstGeom prst="rect">
            <a:avLst/>
          </a:prstGeom>
        </p:spPr>
      </p:pic>
      <p:pic>
        <p:nvPicPr>
          <p:cNvPr id="10" name="Picture 9" descr="YouTube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880" y="5624765"/>
            <a:ext cx="901760" cy="561121"/>
          </a:xfrm>
          <a:prstGeom prst="rect">
            <a:avLst/>
          </a:prstGeom>
        </p:spPr>
      </p:pic>
      <p:pic>
        <p:nvPicPr>
          <p:cNvPr id="13" name="Picture 12" descr="Apple Music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671" y="5541149"/>
            <a:ext cx="1353669" cy="735458"/>
          </a:xfrm>
          <a:prstGeom prst="rect">
            <a:avLst/>
          </a:prstGeom>
        </p:spPr>
      </p:pic>
      <p:pic>
        <p:nvPicPr>
          <p:cNvPr id="11" name="Picture 10" descr="Spotify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13" y="5610346"/>
            <a:ext cx="1277571" cy="576903"/>
          </a:xfrm>
          <a:prstGeom prst="rect">
            <a:avLst/>
          </a:prstGeom>
        </p:spPr>
      </p:pic>
      <p:pic>
        <p:nvPicPr>
          <p:cNvPr id="12" name="Picture 11" descr="SoundCloud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184" y="5608983"/>
            <a:ext cx="1012112" cy="57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656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apste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896" y="380277"/>
            <a:ext cx="1535103" cy="14878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Napster – 1999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Peer-to-peer </a:t>
            </a:r>
            <a:r>
              <a:rPr lang="en-US" dirty="0"/>
              <a:t>file sharing service that </a:t>
            </a:r>
            <a:r>
              <a:rPr lang="en-US" dirty="0" smtClean="0"/>
              <a:t>was primarily used for MP3 </a:t>
            </a:r>
            <a:r>
              <a:rPr lang="en-US" dirty="0"/>
              <a:t>files (music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reated </a:t>
            </a:r>
            <a:r>
              <a:rPr lang="en-US" dirty="0"/>
              <a:t>by Sean Fanning and Sean Parker and was at the forefront of the music industry around </a:t>
            </a:r>
            <a:r>
              <a:rPr lang="en-US" dirty="0" smtClean="0"/>
              <a:t>2000</a:t>
            </a:r>
            <a:endParaRPr lang="sk-SK" dirty="0"/>
          </a:p>
          <a:p>
            <a:r>
              <a:rPr lang="sk-SK" dirty="0"/>
              <a:t>C</a:t>
            </a:r>
            <a:r>
              <a:rPr lang="sk-SK" dirty="0" smtClean="0"/>
              <a:t>onnect </a:t>
            </a:r>
            <a:r>
              <a:rPr lang="sk-SK" dirty="0"/>
              <a:t>users with each </a:t>
            </a:r>
            <a:r>
              <a:rPr lang="sk-SK" dirty="0" smtClean="0"/>
              <a:t>other </a:t>
            </a:r>
            <a:r>
              <a:rPr lang="sk-SK" dirty="0"/>
              <a:t>to share their own music in their hard </a:t>
            </a:r>
            <a:r>
              <a:rPr lang="sk-SK" dirty="0" smtClean="0"/>
              <a:t>drives </a:t>
            </a:r>
            <a:r>
              <a:rPr lang="sk-SK" dirty="0"/>
              <a:t>with </a:t>
            </a:r>
            <a:r>
              <a:rPr lang="sk-SK" dirty="0" smtClean="0"/>
              <a:t>one another</a:t>
            </a:r>
            <a:endParaRPr lang="sk-SK" dirty="0"/>
          </a:p>
          <a:p>
            <a:r>
              <a:rPr lang="sk-SK" dirty="0" smtClean="0"/>
              <a:t>Recording </a:t>
            </a:r>
            <a:r>
              <a:rPr lang="sk-SK" dirty="0"/>
              <a:t>Industry Association of America (RIAA) called Napster “a giant online pirate bazaar” and wanted to shut it </a:t>
            </a:r>
            <a:r>
              <a:rPr lang="sk-SK" dirty="0" smtClean="0"/>
              <a:t>down</a:t>
            </a:r>
            <a:endParaRPr lang="sk-SK" dirty="0"/>
          </a:p>
          <a:p>
            <a:r>
              <a:rPr lang="sk-SK" dirty="0"/>
              <a:t>Metallica saw one of their songs on Napster before it was officially </a:t>
            </a:r>
            <a:r>
              <a:rPr lang="sk-SK" dirty="0" smtClean="0"/>
              <a:t>released</a:t>
            </a:r>
          </a:p>
          <a:p>
            <a:pPr lvl="1"/>
            <a:r>
              <a:rPr lang="sk-SK" dirty="0" smtClean="0"/>
              <a:t>Metallica </a:t>
            </a:r>
            <a:r>
              <a:rPr lang="sk-SK" dirty="0"/>
              <a:t>along with Dr. Dre sued Napster which was the beginning of their </a:t>
            </a:r>
            <a:r>
              <a:rPr lang="sk-SK" dirty="0" smtClean="0"/>
              <a:t>demise</a:t>
            </a:r>
            <a:endParaRPr lang="sk-SK" dirty="0"/>
          </a:p>
          <a:p>
            <a:r>
              <a:rPr lang="sk-SK" dirty="0"/>
              <a:t>Napster peaked with 26.4 million users worldwide in February </a:t>
            </a:r>
            <a:r>
              <a:rPr lang="sk-SK" dirty="0" smtClean="0"/>
              <a:t>2001</a:t>
            </a:r>
          </a:p>
          <a:p>
            <a:pPr lvl="1"/>
            <a:r>
              <a:rPr lang="sk-SK" dirty="0" smtClean="0"/>
              <a:t>Shut down in July 2001</a:t>
            </a:r>
          </a:p>
          <a:p>
            <a:pPr lvl="1"/>
            <a:r>
              <a:rPr lang="sk-SK" dirty="0" smtClean="0"/>
              <a:t>Acquired by Rhapsody in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accent1"/>
                </a:solidFill>
              </a:rPr>
              <a:t>Source</a:t>
            </a:r>
            <a:r>
              <a:rPr lang="en-US" sz="1200" dirty="0"/>
              <a:t>: </a:t>
            </a:r>
            <a:r>
              <a:rPr lang="en-US" sz="1200" i="1" dirty="0" smtClean="0"/>
              <a:t>Downloaded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60842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ndor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595" y="442679"/>
            <a:ext cx="1406117" cy="14061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Pandora – 2000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Music streaming and automated music recommendation service with approximately 1.5 million songs</a:t>
            </a:r>
          </a:p>
          <a:p>
            <a:r>
              <a:rPr lang="en-US" dirty="0" smtClean="0"/>
              <a:t>While listening, users are offered the ability to buy the songs or albums at various online retailers</a:t>
            </a:r>
          </a:p>
          <a:p>
            <a:r>
              <a:rPr lang="en-US" dirty="0" smtClean="0"/>
              <a:t>Two listening options: free version with advertisements and advertisement-free version for $4.99/month</a:t>
            </a:r>
          </a:p>
          <a:p>
            <a:pPr lvl="1"/>
            <a:r>
              <a:rPr lang="en-US" dirty="0" smtClean="0"/>
              <a:t>As of October 2014, less than 5% of listeners were paying for the subscription</a:t>
            </a:r>
          </a:p>
          <a:p>
            <a:r>
              <a:rPr lang="en-US" dirty="0" smtClean="0"/>
              <a:t>Pays three different types of fees to receive its content: SoundExchange, licensing agencies, and Rovi</a:t>
            </a:r>
          </a:p>
          <a:p>
            <a:r>
              <a:rPr lang="en-US" dirty="0" smtClean="0"/>
              <a:t>Pandora is desirable to advertisement agencies because it can reach a more narrow audience</a:t>
            </a:r>
          </a:p>
          <a:p>
            <a:pPr lvl="1"/>
            <a:r>
              <a:rPr lang="en-US" dirty="0" smtClean="0"/>
              <a:t>Users have the option of opting out of targeted ads, but they will still receive generic ads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71393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/>
                </a:solidFill>
              </a:rPr>
              <a:t>Source</a:t>
            </a:r>
            <a:r>
              <a:rPr lang="en-US" sz="1200" dirty="0" smtClean="0"/>
              <a:t>: Tech </a:t>
            </a:r>
            <a:r>
              <a:rPr lang="en-US" sz="1200" dirty="0"/>
              <a:t>Crunch </a:t>
            </a:r>
          </a:p>
        </p:txBody>
      </p:sp>
    </p:spTree>
    <p:extLst>
      <p:ext uri="{BB962C8B-B14F-4D97-AF65-F5344CB8AC3E}">
        <p14:creationId xmlns:p14="http://schemas.microsoft.com/office/powerpoint/2010/main" val="2198378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meWir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85" b="33169"/>
          <a:stretch/>
        </p:blipFill>
        <p:spPr>
          <a:xfrm>
            <a:off x="4399772" y="467720"/>
            <a:ext cx="4729957" cy="105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LimeWire – 2000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</a:t>
            </a:r>
            <a:r>
              <a:rPr lang="en-US" dirty="0" smtClean="0"/>
              <a:t>eer-to-peer file sharing program that allowed users to upload and download many different types of files using BitTorrent</a:t>
            </a:r>
          </a:p>
          <a:p>
            <a:pPr lvl="1"/>
            <a:r>
              <a:rPr lang="en-US" dirty="0" smtClean="0"/>
              <a:t>MP3 (music), AVI/MPEG (video), JPG (images)</a:t>
            </a:r>
          </a:p>
          <a:p>
            <a:pPr lvl="1"/>
            <a:r>
              <a:rPr lang="en-US" dirty="0" smtClean="0"/>
              <a:t>Free version as well as a purchasable “enhanced” version were available</a:t>
            </a:r>
          </a:p>
          <a:p>
            <a:r>
              <a:rPr lang="en-US" dirty="0" smtClean="0"/>
              <a:t>LimeWire did not use any centralized server to store files</a:t>
            </a:r>
          </a:p>
          <a:p>
            <a:pPr lvl="1"/>
            <a:r>
              <a:rPr lang="en-US" dirty="0" smtClean="0"/>
              <a:t>Instead, it directly transfers files from one user’s hard drive to another user’s hard drive</a:t>
            </a:r>
          </a:p>
          <a:p>
            <a:r>
              <a:rPr lang="en-US" dirty="0" smtClean="0"/>
              <a:t>October </a:t>
            </a:r>
            <a:r>
              <a:rPr lang="en-US" dirty="0"/>
              <a:t>26, </a:t>
            </a:r>
            <a:r>
              <a:rPr lang="en-US" dirty="0" smtClean="0"/>
              <a:t>2010: U.S. federal court judge issued an injunction forcing LimeWire to stop distributing its software and to disable installed software</a:t>
            </a:r>
          </a:p>
          <a:p>
            <a:r>
              <a:rPr lang="en-US" dirty="0" smtClean="0"/>
              <a:t>The program has been “resurrected” by the creators of WireShare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48028" y="6581001"/>
            <a:ext cx="16959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Source</a:t>
            </a:r>
            <a:r>
              <a:rPr lang="en-US" sz="1200" dirty="0"/>
              <a:t>: </a:t>
            </a:r>
            <a:r>
              <a:rPr lang="en-US" sz="1200" dirty="0" smtClean="0"/>
              <a:t>The Guardian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63879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Tun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913" y="362888"/>
            <a:ext cx="3304087" cy="33040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iTunes – 2001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Began as software to mix your </a:t>
            </a:r>
            <a:r>
              <a:rPr lang="en-US" dirty="0" smtClean="0"/>
              <a:t>media</a:t>
            </a:r>
          </a:p>
          <a:p>
            <a:pPr lvl="1"/>
            <a:r>
              <a:rPr lang="en-US" dirty="0" smtClean="0"/>
              <a:t>Create mixed CDs with your existing music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Rip. Mix. Burn.”</a:t>
            </a:r>
          </a:p>
          <a:p>
            <a:r>
              <a:rPr lang="en-US" dirty="0"/>
              <a:t>Soon after, </a:t>
            </a:r>
            <a:r>
              <a:rPr lang="en-US" dirty="0" smtClean="0"/>
              <a:t>Apple introduced the iPod</a:t>
            </a:r>
            <a:endParaRPr lang="en-US" dirty="0"/>
          </a:p>
          <a:p>
            <a:pPr lvl="1"/>
            <a:r>
              <a:rPr lang="en-US" dirty="0"/>
              <a:t>Allowed users to convert their CDs to MP3 files</a:t>
            </a:r>
          </a:p>
          <a:p>
            <a:pPr lvl="1"/>
            <a:r>
              <a:rPr lang="en-US" dirty="0"/>
              <a:t>Compacted data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more space for music</a:t>
            </a:r>
          </a:p>
          <a:p>
            <a:r>
              <a:rPr lang="en-US" dirty="0"/>
              <a:t>Direct response to Napster in April 2003 by introducing iTunes 4 </a:t>
            </a:r>
            <a:r>
              <a:rPr lang="en-US" dirty="0" smtClean="0"/>
              <a:t>(that </a:t>
            </a:r>
            <a:r>
              <a:rPr lang="en-US" dirty="0"/>
              <a:t>included the iTunes </a:t>
            </a:r>
            <a:r>
              <a:rPr lang="en-US" dirty="0" smtClean="0"/>
              <a:t>Store)</a:t>
            </a:r>
            <a:endParaRPr lang="en-US" dirty="0"/>
          </a:p>
          <a:p>
            <a:pPr lvl="1"/>
            <a:r>
              <a:rPr lang="en-US" dirty="0"/>
              <a:t>Introduced foreign idea of buying digital copies of music during a time when everyone was pirating or sharing music</a:t>
            </a:r>
          </a:p>
          <a:p>
            <a:pPr lvl="1"/>
            <a:r>
              <a:rPr lang="en-US" dirty="0"/>
              <a:t>Offered </a:t>
            </a:r>
            <a:r>
              <a:rPr lang="en-US" dirty="0" smtClean="0"/>
              <a:t>$0.99 singles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single culture</a:t>
            </a:r>
          </a:p>
          <a:p>
            <a:pPr lvl="1"/>
            <a:r>
              <a:rPr lang="en-US" dirty="0"/>
              <a:t>Continued to integrate other media and </a:t>
            </a:r>
            <a:r>
              <a:rPr lang="en-US" dirty="0" smtClean="0"/>
              <a:t>sophisticated </a:t>
            </a:r>
            <a:r>
              <a:rPr lang="en-US" dirty="0"/>
              <a:t>platform to lure users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01139" y="6581001"/>
            <a:ext cx="1142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Source</a:t>
            </a:r>
            <a:r>
              <a:rPr lang="en-US" sz="1200" dirty="0"/>
              <a:t>: </a:t>
            </a:r>
            <a:r>
              <a:rPr lang="en-US" sz="1200" dirty="0" smtClean="0"/>
              <a:t>Apple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32470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MySpace – 2002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Anyone</a:t>
            </a:r>
            <a:r>
              <a:rPr lang="en-US" dirty="0"/>
              <a:t>, famous or </a:t>
            </a:r>
            <a:r>
              <a:rPr lang="en-US" dirty="0" smtClean="0"/>
              <a:t>not, could </a:t>
            </a:r>
            <a:r>
              <a:rPr lang="en-US" dirty="0"/>
              <a:t>upload their songs onto MySpace and millions of people would have access to listening by adding them as a friend</a:t>
            </a:r>
          </a:p>
          <a:p>
            <a:r>
              <a:rPr lang="en-US" dirty="0"/>
              <a:t>Artists such as Lily Allen, Owl City, Hollywood Undead, Sean Kingston, Arctic Monkeys, and Drop Dead, Gorgeous were discovered through </a:t>
            </a:r>
            <a:r>
              <a:rPr lang="en-US" dirty="0" smtClean="0"/>
              <a:t>MySpace</a:t>
            </a:r>
            <a:endParaRPr lang="en-US" dirty="0"/>
          </a:p>
          <a:p>
            <a:r>
              <a:rPr lang="en-US" dirty="0" smtClean="0"/>
              <a:t>2008 – MySpace </a:t>
            </a:r>
            <a:r>
              <a:rPr lang="en-US" dirty="0"/>
              <a:t>redesigned its music page and added new </a:t>
            </a:r>
            <a:r>
              <a:rPr lang="en-US" dirty="0" smtClean="0"/>
              <a:t>features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rtists </a:t>
            </a:r>
            <a:r>
              <a:rPr lang="en-US" dirty="0"/>
              <a:t>could make playlists, songs could also be archived</a:t>
            </a:r>
          </a:p>
          <a:p>
            <a:r>
              <a:rPr lang="en-US" dirty="0"/>
              <a:t>Suggests songs that are similar to the ones you are listening to with discovery tool</a:t>
            </a:r>
          </a:p>
          <a:p>
            <a:r>
              <a:rPr lang="en-US" dirty="0"/>
              <a:t>You can view popular music from other countries of the world </a:t>
            </a:r>
          </a:p>
        </p:txBody>
      </p:sp>
      <p:pic>
        <p:nvPicPr>
          <p:cNvPr id="4" name="Picture 3" descr="Myspac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479" y="408141"/>
            <a:ext cx="4028321" cy="11158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35629" y="6581001"/>
            <a:ext cx="1108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2C7C9F"/>
                </a:solidFill>
              </a:rPr>
              <a:t>Source</a:t>
            </a:r>
            <a:r>
              <a:rPr lang="en-US" sz="1200" dirty="0" smtClean="0"/>
              <a:t>: CNet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16778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uz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990" y="373897"/>
            <a:ext cx="1947583" cy="14055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Vuze - 2003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BitTorrent client used to transfer </a:t>
            </a:r>
            <a:r>
              <a:rPr lang="en-US" dirty="0"/>
              <a:t>files via BitTorrent </a:t>
            </a:r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Fastest BitTorrent client</a:t>
            </a:r>
          </a:p>
          <a:p>
            <a:r>
              <a:rPr lang="en-US" dirty="0" smtClean="0"/>
              <a:t>Content is presented through channels and categories containing TV shows, music videos, movies, video games, and others</a:t>
            </a:r>
          </a:p>
          <a:p>
            <a:r>
              <a:rPr lang="en-US" dirty="0" smtClean="0"/>
              <a:t>Personalized with the subscription feature</a:t>
            </a:r>
          </a:p>
          <a:p>
            <a:r>
              <a:rPr lang="en-US" dirty="0" smtClean="0"/>
              <a:t>Drag and drop feature</a:t>
            </a:r>
          </a:p>
          <a:p>
            <a:pPr lvl="1"/>
            <a:r>
              <a:rPr lang="en-US" dirty="0" smtClean="0"/>
              <a:t>Can export media directly to external devices</a:t>
            </a:r>
          </a:p>
          <a:p>
            <a:pPr lvl="1"/>
            <a:r>
              <a:rPr lang="en-US" dirty="0" smtClean="0"/>
              <a:t>Integrated with iTunes</a:t>
            </a:r>
          </a:p>
          <a:p>
            <a:r>
              <a:rPr lang="en-US" dirty="0" smtClean="0"/>
              <a:t>If users publish their own original content,</a:t>
            </a:r>
            <a:r>
              <a:rPr lang="en-US" dirty="0"/>
              <a:t> </a:t>
            </a:r>
            <a:r>
              <a:rPr lang="en-US" dirty="0" smtClean="0"/>
              <a:t>they may earn money through it</a:t>
            </a:r>
          </a:p>
          <a:p>
            <a:r>
              <a:rPr lang="en-US" dirty="0" smtClean="0"/>
              <a:t>Users are required to accept restrictive license terms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13149" y="6581001"/>
            <a:ext cx="1530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2C7C9F"/>
                </a:solidFill>
              </a:rPr>
              <a:t>Source</a:t>
            </a:r>
            <a:r>
              <a:rPr lang="en-US" sz="1200" dirty="0" smtClean="0"/>
              <a:t>: Softpedia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85504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YouTube – 2005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ideo sharing website that allows users to upload, view, share, comment, and “like” videos</a:t>
            </a:r>
          </a:p>
          <a:p>
            <a:r>
              <a:rPr lang="en-US" dirty="0" smtClean="0"/>
              <a:t>When users upload a video, they are shown a message asking them to not violate copyright laws</a:t>
            </a:r>
          </a:p>
          <a:p>
            <a:pPr lvl="1"/>
            <a:r>
              <a:rPr lang="en-US" dirty="0" smtClean="0"/>
              <a:t>YouTube does not screen videos before they are posted, leaving copyright holders responsible for reporting copyrighted videos</a:t>
            </a:r>
          </a:p>
          <a:p>
            <a:r>
              <a:rPr lang="en-US" dirty="0" smtClean="0"/>
              <a:t>Users do not have the ability to download videos from YouTube, but individuals find ways around that</a:t>
            </a:r>
          </a:p>
          <a:p>
            <a:pPr lvl="1"/>
            <a:r>
              <a:rPr lang="en-US" dirty="0" smtClean="0"/>
              <a:t>Example: YouTube to MP3 converters</a:t>
            </a:r>
          </a:p>
          <a:p>
            <a:r>
              <a:rPr lang="en-US" dirty="0" smtClean="0"/>
              <a:t>Many famous artists have been discovered through YouTube</a:t>
            </a:r>
          </a:p>
          <a:p>
            <a:pPr lvl="1"/>
            <a:r>
              <a:rPr lang="en-US" dirty="0" smtClean="0"/>
              <a:t>Cody Simpson, The Weeknd, Austin Mahone, Carly Rae Jepsen</a:t>
            </a:r>
            <a:endParaRPr lang="en-US" dirty="0"/>
          </a:p>
        </p:txBody>
      </p:sp>
      <p:pic>
        <p:nvPicPr>
          <p:cNvPr id="4" name="Picture 3" descr="YouTub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983" y="-397097"/>
            <a:ext cx="4467817" cy="2780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7689" y="6581001"/>
            <a:ext cx="1516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2C7C9F"/>
                </a:solidFill>
              </a:rPr>
              <a:t>Source</a:t>
            </a:r>
            <a:r>
              <a:rPr lang="en-US" sz="1200" dirty="0" smtClean="0"/>
              <a:t>: USA Today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09376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294</TotalTime>
  <Words>1334</Words>
  <Application>Microsoft Macintosh PowerPoint</Application>
  <PresentationFormat>On-screen Show (4:3)</PresentationFormat>
  <Paragraphs>141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Music and the internet</vt:lpstr>
      <vt:lpstr>Introduction</vt:lpstr>
      <vt:lpstr>Napster – 1999</vt:lpstr>
      <vt:lpstr>Pandora – 2000</vt:lpstr>
      <vt:lpstr>LimeWire – 2000</vt:lpstr>
      <vt:lpstr>iTunes – 2001</vt:lpstr>
      <vt:lpstr>MySpace – 2002</vt:lpstr>
      <vt:lpstr>Vuze - 2003</vt:lpstr>
      <vt:lpstr>YouTube – 2005</vt:lpstr>
      <vt:lpstr>Spotify – 2006</vt:lpstr>
      <vt:lpstr>SoundCloud – 2007</vt:lpstr>
      <vt:lpstr>Apple Music – 2015</vt:lpstr>
      <vt:lpstr>Conclusion</vt:lpstr>
      <vt:lpstr>Works Cited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and the internet</dc:title>
  <dc:creator>Nichole Hawley</dc:creator>
  <cp:lastModifiedBy>Nichole Hawley</cp:lastModifiedBy>
  <cp:revision>39</cp:revision>
  <dcterms:created xsi:type="dcterms:W3CDTF">2015-12-01T23:10:49Z</dcterms:created>
  <dcterms:modified xsi:type="dcterms:W3CDTF">2015-12-08T18:35:46Z</dcterms:modified>
</cp:coreProperties>
</file>