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3" r:id="rId3"/>
    <p:sldId id="270" r:id="rId4"/>
    <p:sldId id="263" r:id="rId5"/>
    <p:sldId id="264" r:id="rId6"/>
    <p:sldId id="258" r:id="rId7"/>
    <p:sldId id="268" r:id="rId8"/>
    <p:sldId id="269" r:id="rId9"/>
    <p:sldId id="265" r:id="rId10"/>
    <p:sldId id="266" r:id="rId11"/>
    <p:sldId id="280" r:id="rId12"/>
    <p:sldId id="260" r:id="rId13"/>
    <p:sldId id="274" r:id="rId14"/>
    <p:sldId id="277" r:id="rId15"/>
    <p:sldId id="261" r:id="rId16"/>
    <p:sldId id="267" r:id="rId17"/>
    <p:sldId id="279" r:id="rId18"/>
    <p:sldId id="275" r:id="rId19"/>
    <p:sldId id="278" r:id="rId20"/>
    <p:sldId id="271" r:id="rId21"/>
    <p:sldId id="259"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p:restoredTop sz="74440"/>
  </p:normalViewPr>
  <p:slideViewPr>
    <p:cSldViewPr snapToGrid="0" snapToObjects="1">
      <p:cViewPr varScale="1">
        <p:scale>
          <a:sx n="62" d="100"/>
          <a:sy n="62" d="100"/>
        </p:scale>
        <p:origin x="204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BED54-7541-46FA-8352-99F8CB1E7B40}"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43AAB7D-DCD6-4B6C-BE0F-3B707196A160}">
      <dgm:prSet/>
      <dgm:spPr/>
      <dgm:t>
        <a:bodyPr/>
        <a:lstStyle/>
        <a:p>
          <a:r>
            <a:rPr lang="en-US" dirty="0"/>
            <a:t>Assume students are accessing content on their phone. </a:t>
          </a:r>
        </a:p>
      </dgm:t>
    </dgm:pt>
    <dgm:pt modelId="{D1E78F82-1F08-48B7-80EC-BE56312A3C6D}" type="parTrans" cxnId="{49CBF1CF-92F8-4901-BA80-7E7CAFE06E45}">
      <dgm:prSet/>
      <dgm:spPr/>
      <dgm:t>
        <a:bodyPr/>
        <a:lstStyle/>
        <a:p>
          <a:endParaRPr lang="en-US"/>
        </a:p>
      </dgm:t>
    </dgm:pt>
    <dgm:pt modelId="{6A6D654E-B904-4B92-A667-CB0E559C8E01}" type="sibTrans" cxnId="{49CBF1CF-92F8-4901-BA80-7E7CAFE06E45}">
      <dgm:prSet/>
      <dgm:spPr/>
      <dgm:t>
        <a:bodyPr/>
        <a:lstStyle/>
        <a:p>
          <a:endParaRPr lang="en-US"/>
        </a:p>
      </dgm:t>
    </dgm:pt>
    <dgm:pt modelId="{C5FC3B40-ACBA-47AF-8639-3D63052FCA90}">
      <dgm:prSet/>
      <dgm:spPr/>
      <dgm:t>
        <a:bodyPr/>
        <a:lstStyle/>
        <a:p>
          <a:r>
            <a:rPr lang="en-US" dirty="0"/>
            <a:t>Make content accessible for students with disabilities. </a:t>
          </a:r>
        </a:p>
      </dgm:t>
    </dgm:pt>
    <dgm:pt modelId="{01590B93-A34A-4E72-91BB-8B42127733BC}" type="parTrans" cxnId="{09775380-60E1-4F34-A64A-04E8DB92254B}">
      <dgm:prSet/>
      <dgm:spPr/>
      <dgm:t>
        <a:bodyPr/>
        <a:lstStyle/>
        <a:p>
          <a:endParaRPr lang="en-US"/>
        </a:p>
      </dgm:t>
    </dgm:pt>
    <dgm:pt modelId="{8F650D6C-55C9-4716-AF2E-1B43974CB468}" type="sibTrans" cxnId="{09775380-60E1-4F34-A64A-04E8DB92254B}">
      <dgm:prSet/>
      <dgm:spPr/>
      <dgm:t>
        <a:bodyPr/>
        <a:lstStyle/>
        <a:p>
          <a:endParaRPr lang="en-US"/>
        </a:p>
      </dgm:t>
    </dgm:pt>
    <dgm:pt modelId="{1487F4B9-DCAD-4B15-A0B0-BA3B520DA9DC}" type="pres">
      <dgm:prSet presAssocID="{AD6BED54-7541-46FA-8352-99F8CB1E7B40}" presName="root" presStyleCnt="0">
        <dgm:presLayoutVars>
          <dgm:dir/>
          <dgm:resizeHandles val="exact"/>
        </dgm:presLayoutVars>
      </dgm:prSet>
      <dgm:spPr/>
    </dgm:pt>
    <dgm:pt modelId="{952FEBB7-54BB-46F1-B3F6-68967B655145}" type="pres">
      <dgm:prSet presAssocID="{043AAB7D-DCD6-4B6C-BE0F-3B707196A160}" presName="compNode" presStyleCnt="0"/>
      <dgm:spPr/>
    </dgm:pt>
    <dgm:pt modelId="{BAB3629D-5BDE-4651-9247-3E00113D69F3}" type="pres">
      <dgm:prSet presAssocID="{043AAB7D-DCD6-4B6C-BE0F-3B707196A1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5C09B312-FD4C-4A98-95CC-259833BCB68E}" type="pres">
      <dgm:prSet presAssocID="{043AAB7D-DCD6-4B6C-BE0F-3B707196A160}" presName="spaceRect" presStyleCnt="0"/>
      <dgm:spPr/>
    </dgm:pt>
    <dgm:pt modelId="{A2B5FD58-8067-47D5-95EF-D2BB7DFA774B}" type="pres">
      <dgm:prSet presAssocID="{043AAB7D-DCD6-4B6C-BE0F-3B707196A160}" presName="textRect" presStyleLbl="revTx" presStyleIdx="0" presStyleCnt="2">
        <dgm:presLayoutVars>
          <dgm:chMax val="1"/>
          <dgm:chPref val="1"/>
        </dgm:presLayoutVars>
      </dgm:prSet>
      <dgm:spPr/>
    </dgm:pt>
    <dgm:pt modelId="{C19A6F30-E5B2-46E7-9A32-E7A1B2FA5B8F}" type="pres">
      <dgm:prSet presAssocID="{6A6D654E-B904-4B92-A667-CB0E559C8E01}" presName="sibTrans" presStyleCnt="0"/>
      <dgm:spPr/>
    </dgm:pt>
    <dgm:pt modelId="{CFE2CEB5-2051-426A-9173-547FF5A11089}" type="pres">
      <dgm:prSet presAssocID="{C5FC3B40-ACBA-47AF-8639-3D63052FCA90}" presName="compNode" presStyleCnt="0"/>
      <dgm:spPr/>
    </dgm:pt>
    <dgm:pt modelId="{1A8C8403-6F19-4726-BE01-DF1F36548D03}" type="pres">
      <dgm:prSet presAssocID="{C5FC3B40-ACBA-47AF-8639-3D63052FCA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heelchair Access Symbol"/>
        </a:ext>
      </dgm:extLst>
    </dgm:pt>
    <dgm:pt modelId="{69F16EC7-9DE9-4AA0-B866-8280B6ACAE7A}" type="pres">
      <dgm:prSet presAssocID="{C5FC3B40-ACBA-47AF-8639-3D63052FCA90}" presName="spaceRect" presStyleCnt="0"/>
      <dgm:spPr/>
    </dgm:pt>
    <dgm:pt modelId="{0EF9A92F-F5E5-4807-90FC-E2A5D91DBA6F}" type="pres">
      <dgm:prSet presAssocID="{C5FC3B40-ACBA-47AF-8639-3D63052FCA90}" presName="textRect" presStyleLbl="revTx" presStyleIdx="1" presStyleCnt="2">
        <dgm:presLayoutVars>
          <dgm:chMax val="1"/>
          <dgm:chPref val="1"/>
        </dgm:presLayoutVars>
      </dgm:prSet>
      <dgm:spPr/>
    </dgm:pt>
  </dgm:ptLst>
  <dgm:cxnLst>
    <dgm:cxn modelId="{F8E78317-689D-455E-A616-9D597EFEA289}" type="presOf" srcId="{043AAB7D-DCD6-4B6C-BE0F-3B707196A160}" destId="{A2B5FD58-8067-47D5-95EF-D2BB7DFA774B}" srcOrd="0" destOrd="0" presId="urn:microsoft.com/office/officeart/2018/2/layout/IconLabelList"/>
    <dgm:cxn modelId="{34B91759-572B-48AF-A54F-1D37FD1B275C}" type="presOf" srcId="{AD6BED54-7541-46FA-8352-99F8CB1E7B40}" destId="{1487F4B9-DCAD-4B15-A0B0-BA3B520DA9DC}" srcOrd="0" destOrd="0" presId="urn:microsoft.com/office/officeart/2018/2/layout/IconLabelList"/>
    <dgm:cxn modelId="{DD81AA77-917E-4E29-8C84-B378A1CDE53C}" type="presOf" srcId="{C5FC3B40-ACBA-47AF-8639-3D63052FCA90}" destId="{0EF9A92F-F5E5-4807-90FC-E2A5D91DBA6F}" srcOrd="0" destOrd="0" presId="urn:microsoft.com/office/officeart/2018/2/layout/IconLabelList"/>
    <dgm:cxn modelId="{09775380-60E1-4F34-A64A-04E8DB92254B}" srcId="{AD6BED54-7541-46FA-8352-99F8CB1E7B40}" destId="{C5FC3B40-ACBA-47AF-8639-3D63052FCA90}" srcOrd="1" destOrd="0" parTransId="{01590B93-A34A-4E72-91BB-8B42127733BC}" sibTransId="{8F650D6C-55C9-4716-AF2E-1B43974CB468}"/>
    <dgm:cxn modelId="{49CBF1CF-92F8-4901-BA80-7E7CAFE06E45}" srcId="{AD6BED54-7541-46FA-8352-99F8CB1E7B40}" destId="{043AAB7D-DCD6-4B6C-BE0F-3B707196A160}" srcOrd="0" destOrd="0" parTransId="{D1E78F82-1F08-48B7-80EC-BE56312A3C6D}" sibTransId="{6A6D654E-B904-4B92-A667-CB0E559C8E01}"/>
    <dgm:cxn modelId="{DA1F519A-A205-45AD-A24C-552C2420337A}" type="presParOf" srcId="{1487F4B9-DCAD-4B15-A0B0-BA3B520DA9DC}" destId="{952FEBB7-54BB-46F1-B3F6-68967B655145}" srcOrd="0" destOrd="0" presId="urn:microsoft.com/office/officeart/2018/2/layout/IconLabelList"/>
    <dgm:cxn modelId="{8FCF7EA6-DBBA-4109-A25E-BCBA6FABE832}" type="presParOf" srcId="{952FEBB7-54BB-46F1-B3F6-68967B655145}" destId="{BAB3629D-5BDE-4651-9247-3E00113D69F3}" srcOrd="0" destOrd="0" presId="urn:microsoft.com/office/officeart/2018/2/layout/IconLabelList"/>
    <dgm:cxn modelId="{C684D920-6D4A-4C47-9116-E5E43E8C4150}" type="presParOf" srcId="{952FEBB7-54BB-46F1-B3F6-68967B655145}" destId="{5C09B312-FD4C-4A98-95CC-259833BCB68E}" srcOrd="1" destOrd="0" presId="urn:microsoft.com/office/officeart/2018/2/layout/IconLabelList"/>
    <dgm:cxn modelId="{992DC571-5161-4928-ADEB-F8703644026D}" type="presParOf" srcId="{952FEBB7-54BB-46F1-B3F6-68967B655145}" destId="{A2B5FD58-8067-47D5-95EF-D2BB7DFA774B}" srcOrd="2" destOrd="0" presId="urn:microsoft.com/office/officeart/2018/2/layout/IconLabelList"/>
    <dgm:cxn modelId="{9CD53941-2DB7-4BEA-962F-0B780F50F388}" type="presParOf" srcId="{1487F4B9-DCAD-4B15-A0B0-BA3B520DA9DC}" destId="{C19A6F30-E5B2-46E7-9A32-E7A1B2FA5B8F}" srcOrd="1" destOrd="0" presId="urn:microsoft.com/office/officeart/2018/2/layout/IconLabelList"/>
    <dgm:cxn modelId="{DCC31B4C-9C67-4F4A-B0A7-104D3EBD56A8}" type="presParOf" srcId="{1487F4B9-DCAD-4B15-A0B0-BA3B520DA9DC}" destId="{CFE2CEB5-2051-426A-9173-547FF5A11089}" srcOrd="2" destOrd="0" presId="urn:microsoft.com/office/officeart/2018/2/layout/IconLabelList"/>
    <dgm:cxn modelId="{1CF4B8D0-4927-4856-9263-7C5B2762724A}" type="presParOf" srcId="{CFE2CEB5-2051-426A-9173-547FF5A11089}" destId="{1A8C8403-6F19-4726-BE01-DF1F36548D03}" srcOrd="0" destOrd="0" presId="urn:microsoft.com/office/officeart/2018/2/layout/IconLabelList"/>
    <dgm:cxn modelId="{C6B9707A-6926-4BEC-9FB7-DA7711CDF0AB}" type="presParOf" srcId="{CFE2CEB5-2051-426A-9173-547FF5A11089}" destId="{69F16EC7-9DE9-4AA0-B866-8280B6ACAE7A}" srcOrd="1" destOrd="0" presId="urn:microsoft.com/office/officeart/2018/2/layout/IconLabelList"/>
    <dgm:cxn modelId="{C847CC3A-3DF7-474E-A398-60C9446ABF75}" type="presParOf" srcId="{CFE2CEB5-2051-426A-9173-547FF5A11089}" destId="{0EF9A92F-F5E5-4807-90FC-E2A5D91DBA6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3629D-5BDE-4651-9247-3E00113D69F3}">
      <dsp:nvSpPr>
        <dsp:cNvPr id="0" name=""/>
        <dsp:cNvSpPr/>
      </dsp:nvSpPr>
      <dsp:spPr>
        <a:xfrm>
          <a:off x="1350131" y="44424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5FD58-8067-47D5-95EF-D2BB7DFA774B}">
      <dsp:nvSpPr>
        <dsp:cNvPr id="0" name=""/>
        <dsp:cNvSpPr/>
      </dsp:nvSpPr>
      <dsp:spPr>
        <a:xfrm>
          <a:off x="162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Assume students are accessing content on their phone. </a:t>
          </a:r>
        </a:p>
      </dsp:txBody>
      <dsp:txXfrm>
        <a:off x="162131" y="2858479"/>
        <a:ext cx="4320000" cy="720000"/>
      </dsp:txXfrm>
    </dsp:sp>
    <dsp:sp modelId="{1A8C8403-6F19-4726-BE01-DF1F36548D03}">
      <dsp:nvSpPr>
        <dsp:cNvPr id="0" name=""/>
        <dsp:cNvSpPr/>
      </dsp:nvSpPr>
      <dsp:spPr>
        <a:xfrm>
          <a:off x="6426131" y="4442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F9A92F-F5E5-4807-90FC-E2A5D91DBA6F}">
      <dsp:nvSpPr>
        <dsp:cNvPr id="0" name=""/>
        <dsp:cNvSpPr/>
      </dsp:nvSpPr>
      <dsp:spPr>
        <a:xfrm>
          <a:off x="5238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Make content accessible for students with disabilities. </a:t>
          </a:r>
        </a:p>
      </dsp:txBody>
      <dsp:txXfrm>
        <a:off x="5238131" y="285847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19CAC-C3DB-C343-AE22-7455E5783002}" type="datetimeFigureOut">
              <a:rPr lang="en-US" smtClean="0"/>
              <a:t>3/17/20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D303E-A298-A54E-8C98-E5B8E86A9AE9}" type="slidenum">
              <a:rPr lang="en-US" smtClean="0"/>
              <a:t>‹#›</a:t>
            </a:fld>
            <a:endParaRPr lang="en-US"/>
          </a:p>
        </p:txBody>
      </p:sp>
    </p:spTree>
    <p:extLst>
      <p:ext uri="{BB962C8B-B14F-4D97-AF65-F5344CB8AC3E}">
        <p14:creationId xmlns:p14="http://schemas.microsoft.com/office/powerpoint/2010/main" val="205944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and thanks for joining us. A few notes as we start. First, these slides are wordy-</a:t>
            </a:r>
            <a:r>
              <a:rPr lang="en-US" dirty="0" err="1"/>
              <a:t>er</a:t>
            </a:r>
            <a:r>
              <a:rPr lang="en-US" dirty="0"/>
              <a:t> than I’d normally like, but I wanted them to stand alone. If you get interrupted during the webinar, you can read the slide to see what you missed. Also, if you want to share the slides with a colleague, they should stand on their own pretty well. Second, the slides and a resource handout are online at the URL on this slide. Once the recording is available, I’ll provide that link as well. </a:t>
            </a:r>
          </a:p>
          <a:p>
            <a:endParaRPr lang="en-US" dirty="0"/>
          </a:p>
          <a:p>
            <a:r>
              <a:rPr lang="en-US" dirty="0"/>
              <a:t>I’m going to leave the chat open during today’s webinar. You are welcome to chat with comments and questions. If I do not get to your question while I’m talking, we’ll have a dedicated Q and A at the end and you can ask it again. </a:t>
            </a:r>
          </a:p>
        </p:txBody>
      </p:sp>
      <p:sp>
        <p:nvSpPr>
          <p:cNvPr id="4" name="Slide Number Placeholder 3"/>
          <p:cNvSpPr>
            <a:spLocks noGrp="1"/>
          </p:cNvSpPr>
          <p:nvPr>
            <p:ph type="sldNum" sz="quarter" idx="5"/>
          </p:nvPr>
        </p:nvSpPr>
        <p:spPr/>
        <p:txBody>
          <a:bodyPr/>
          <a:lstStyle/>
          <a:p>
            <a:fld id="{C68D303E-A298-A54E-8C98-E5B8E86A9AE9}" type="slidenum">
              <a:rPr lang="en-US" smtClean="0"/>
              <a:t>1</a:t>
            </a:fld>
            <a:endParaRPr lang="en-US"/>
          </a:p>
        </p:txBody>
      </p:sp>
    </p:spTree>
    <p:extLst>
      <p:ext uri="{BB962C8B-B14F-4D97-AF65-F5344CB8AC3E}">
        <p14:creationId xmlns:p14="http://schemas.microsoft.com/office/powerpoint/2010/main" val="71425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is an example in the Google folder. </a:t>
            </a:r>
          </a:p>
        </p:txBody>
      </p:sp>
      <p:sp>
        <p:nvSpPr>
          <p:cNvPr id="4" name="Slide Number Placeholder 3"/>
          <p:cNvSpPr>
            <a:spLocks noGrp="1"/>
          </p:cNvSpPr>
          <p:nvPr>
            <p:ph type="sldNum" sz="quarter" idx="5"/>
          </p:nvPr>
        </p:nvSpPr>
        <p:spPr/>
        <p:txBody>
          <a:bodyPr/>
          <a:lstStyle/>
          <a:p>
            <a:fld id="{C68D303E-A298-A54E-8C98-E5B8E86A9AE9}" type="slidenum">
              <a:rPr lang="en-US" smtClean="0"/>
              <a:t>10</a:t>
            </a:fld>
            <a:endParaRPr lang="en-US"/>
          </a:p>
        </p:txBody>
      </p:sp>
    </p:spTree>
    <p:extLst>
      <p:ext uri="{BB962C8B-B14F-4D97-AF65-F5344CB8AC3E}">
        <p14:creationId xmlns:p14="http://schemas.microsoft.com/office/powerpoint/2010/main" val="25243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D303E-A298-A54E-8C98-E5B8E86A9AE9}" type="slidenum">
              <a:rPr lang="en-US" smtClean="0"/>
              <a:t>11</a:t>
            </a:fld>
            <a:endParaRPr lang="en-US"/>
          </a:p>
        </p:txBody>
      </p:sp>
    </p:spTree>
    <p:extLst>
      <p:ext uri="{BB962C8B-B14F-4D97-AF65-F5344CB8AC3E}">
        <p14:creationId xmlns:p14="http://schemas.microsoft.com/office/powerpoint/2010/main" val="1195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Have a single lesson – put everything students need to do into one place with step by step directions and all the links they need. Do not make them search for things. </a:t>
            </a:r>
          </a:p>
          <a:p>
            <a:pPr marL="171450" indent="-171450">
              <a:buFont typeface="Arial" panose="020B0604020202020204" pitchFamily="34" charset="0"/>
              <a:buChar char="•"/>
            </a:pPr>
            <a:r>
              <a:rPr lang="en-US" dirty="0"/>
              <a:t>Label everything clearly so there is no confusion that they are in the right place or what a video will contain. </a:t>
            </a:r>
          </a:p>
          <a:p>
            <a:pPr marL="171450" indent="-171450">
              <a:buFont typeface="Arial" panose="020B0604020202020204" pitchFamily="34" charset="0"/>
              <a:buChar char="•"/>
            </a:pPr>
            <a:r>
              <a:rPr lang="en-US" dirty="0"/>
              <a:t>Limit your content and edit your writing for concision. It is easy to overwhelm students in an asynchronous lesson by adding extra resources, but you want to resist that urge, especially at a time when students are already overwhelmed. </a:t>
            </a:r>
          </a:p>
          <a:p>
            <a:pPr marL="171450" indent="-171450">
              <a:buFont typeface="Arial" panose="020B0604020202020204" pitchFamily="34" charset="0"/>
              <a:buChar char="•"/>
            </a:pPr>
            <a:r>
              <a:rPr lang="en-US" dirty="0"/>
              <a:t>Add a human factor that shows there is a person behind the instruction – start your lesson with a welcome and introduction, add your photo, encourage students to contact you, use humor, and do other things to establish a personal connection. </a:t>
            </a:r>
          </a:p>
          <a:p>
            <a:pPr marL="171450" indent="-171450">
              <a:buFont typeface="Arial" panose="020B0604020202020204" pitchFamily="34" charset="0"/>
              <a:buChar char="•"/>
            </a:pPr>
            <a:r>
              <a:rPr lang="en-US" dirty="0"/>
              <a:t>Ensure accessibility – use simple, large fonts; use Styles in Word to indicate the title and subheadings; add alt text for images; avoid using color to signify meaning; caption your videos. </a:t>
            </a:r>
          </a:p>
        </p:txBody>
      </p:sp>
      <p:sp>
        <p:nvSpPr>
          <p:cNvPr id="4" name="Slide Number Placeholder 3"/>
          <p:cNvSpPr>
            <a:spLocks noGrp="1"/>
          </p:cNvSpPr>
          <p:nvPr>
            <p:ph type="sldNum" sz="quarter" idx="5"/>
          </p:nvPr>
        </p:nvSpPr>
        <p:spPr/>
        <p:txBody>
          <a:bodyPr/>
          <a:lstStyle/>
          <a:p>
            <a:fld id="{C68D303E-A298-A54E-8C98-E5B8E86A9AE9}" type="slidenum">
              <a:rPr lang="en-US" smtClean="0"/>
              <a:t>12</a:t>
            </a:fld>
            <a:endParaRPr lang="en-US"/>
          </a:p>
        </p:txBody>
      </p:sp>
    </p:spTree>
    <p:extLst>
      <p:ext uri="{BB962C8B-B14F-4D97-AF65-F5344CB8AC3E}">
        <p14:creationId xmlns:p14="http://schemas.microsoft.com/office/powerpoint/2010/main" val="2557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favorite apps for creating asynchronous content is Screencast-O-Matic, which is free software for creating videos. It is easy to use and allows you to caption your content. You can upload finished videos to the Screencast-O-Matic site or a YouTube account or download the file if you plan to host the video on your own library’s server. </a:t>
            </a:r>
          </a:p>
        </p:txBody>
      </p:sp>
      <p:sp>
        <p:nvSpPr>
          <p:cNvPr id="4" name="Slide Number Placeholder 3"/>
          <p:cNvSpPr>
            <a:spLocks noGrp="1"/>
          </p:cNvSpPr>
          <p:nvPr>
            <p:ph type="sldNum" sz="quarter" idx="5"/>
          </p:nvPr>
        </p:nvSpPr>
        <p:spPr/>
        <p:txBody>
          <a:bodyPr/>
          <a:lstStyle/>
          <a:p>
            <a:fld id="{C68D303E-A298-A54E-8C98-E5B8E86A9AE9}" type="slidenum">
              <a:rPr lang="en-US" smtClean="0"/>
              <a:t>13</a:t>
            </a:fld>
            <a:endParaRPr lang="en-US"/>
          </a:p>
        </p:txBody>
      </p:sp>
    </p:spTree>
    <p:extLst>
      <p:ext uri="{BB962C8B-B14F-4D97-AF65-F5344CB8AC3E}">
        <p14:creationId xmlns:p14="http://schemas.microsoft.com/office/powerpoint/2010/main" val="9002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favorite strategy for asynchronous instruction is a screenshot, since a picture is worth a thousand words. Both Skitch (for Macs) and Jing (for PC) will allow you to take a quick screenshot and then mark it up with boxes, arrows, etc. Once you have done that editing, save the image and re-use it in lessons, </a:t>
            </a:r>
            <a:r>
              <a:rPr lang="en-US" dirty="0" err="1"/>
              <a:t>LibGuides</a:t>
            </a:r>
            <a:r>
              <a:rPr lang="en-US" dirty="0"/>
              <a:t>, etc. </a:t>
            </a:r>
          </a:p>
        </p:txBody>
      </p:sp>
      <p:sp>
        <p:nvSpPr>
          <p:cNvPr id="4" name="Slide Number Placeholder 3"/>
          <p:cNvSpPr>
            <a:spLocks noGrp="1"/>
          </p:cNvSpPr>
          <p:nvPr>
            <p:ph type="sldNum" sz="quarter" idx="5"/>
          </p:nvPr>
        </p:nvSpPr>
        <p:spPr/>
        <p:txBody>
          <a:bodyPr/>
          <a:lstStyle/>
          <a:p>
            <a:fld id="{C68D303E-A298-A54E-8C98-E5B8E86A9AE9}" type="slidenum">
              <a:rPr lang="en-US" smtClean="0"/>
              <a:t>14</a:t>
            </a:fld>
            <a:endParaRPr lang="en-US"/>
          </a:p>
        </p:txBody>
      </p:sp>
    </p:spTree>
    <p:extLst>
      <p:ext uri="{BB962C8B-B14F-4D97-AF65-F5344CB8AC3E}">
        <p14:creationId xmlns:p14="http://schemas.microsoft.com/office/powerpoint/2010/main" val="148526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talk a little bit about hosting a synchronous instructional session. A few tips to get you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Provide clear, written instructions with links on how to access the session and tech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Having a set of slides gives students a place to focus their attention. It is also a place for you to provide key vocabulary, activity directions, images, or anything else you would normally put on the whiteboard. If you plan to have a live database demonstration, you might want to create a version with screenshots in your slides as a backup.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Arrive early and chat with students as they arrive to create a welcoming atmosphere.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Break it up - remember that it is really hard to listen to an hour-long online lecture without getting distracted. Break content into 10-15 minute chunks interspersed with interaction like a chat discussion, a poll, reflective writing, or an online searching activity. If class is longer than an hour, take a break, just like you would in a face-to-face class.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Encourage students to use the chat to ask questions or make comments as you lecture. It promotes engagement and metacognition and you can pause to clarify before you go too far past whatever was unclear, interesting, etc. It may feel overwhelming at first but you’ll adjust.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Small group work - most software options allow you to break into small groups for discussion, case studies, etc. Provide clear, written directions (e.g., as a PDF you push to students) and set a timer so students know how long they have to work. If you want students to take notes and report back, it can be helpful to set up a shared Google Doc for the entire class. I give every group its own page and repeat the activity directions there for easy reference. You can also do collaborate brainstorming or notetaking in a Google Doc. </a:t>
            </a:r>
          </a:p>
        </p:txBody>
      </p:sp>
      <p:sp>
        <p:nvSpPr>
          <p:cNvPr id="4" name="Slide Number Placeholder 3"/>
          <p:cNvSpPr>
            <a:spLocks noGrp="1"/>
          </p:cNvSpPr>
          <p:nvPr>
            <p:ph type="sldNum" sz="quarter" idx="5"/>
          </p:nvPr>
        </p:nvSpPr>
        <p:spPr/>
        <p:txBody>
          <a:bodyPr/>
          <a:lstStyle/>
          <a:p>
            <a:fld id="{C68D303E-A298-A54E-8C98-E5B8E86A9AE9}" type="slidenum">
              <a:rPr lang="en-US" smtClean="0"/>
              <a:t>15</a:t>
            </a:fld>
            <a:endParaRPr lang="en-US"/>
          </a:p>
        </p:txBody>
      </p:sp>
    </p:spTree>
    <p:extLst>
      <p:ext uri="{BB962C8B-B14F-4D97-AF65-F5344CB8AC3E}">
        <p14:creationId xmlns:p14="http://schemas.microsoft.com/office/powerpoint/2010/main" val="263258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an outline for a synchronous session. It starts with a few minutes to welcome students and introduce yourself, then we have a chat-based discussion. I can also invite a few students to raise their hands and speak on the mic. Then I have a short lecture on Boolean searching, followed by a practice activity where students answer via a poll. Next, I use screensharing to demonstrate database searching, asking students to follow along on their own computers. Then we go back to the slides for a short lecture on subject headings and have students conduct another practice search. Finally, we end with time for any questions that haven’t already been answered.</a:t>
            </a:r>
          </a:p>
          <a:p>
            <a:endParaRPr lang="en-US" dirty="0"/>
          </a:p>
          <a:p>
            <a:r>
              <a:rPr lang="en-US" dirty="0"/>
              <a:t>One additional tip – assume everything will take a bit longer than it did in a face-to-face classroom. Again, try not to plan too much, especially in the beginning. </a:t>
            </a:r>
          </a:p>
        </p:txBody>
      </p:sp>
      <p:sp>
        <p:nvSpPr>
          <p:cNvPr id="4" name="Slide Number Placeholder 3"/>
          <p:cNvSpPr>
            <a:spLocks noGrp="1"/>
          </p:cNvSpPr>
          <p:nvPr>
            <p:ph type="sldNum" sz="quarter" idx="5"/>
          </p:nvPr>
        </p:nvSpPr>
        <p:spPr/>
        <p:txBody>
          <a:bodyPr/>
          <a:lstStyle/>
          <a:p>
            <a:fld id="{C68D303E-A298-A54E-8C98-E5B8E86A9AE9}" type="slidenum">
              <a:rPr lang="en-US" smtClean="0"/>
              <a:t>16</a:t>
            </a:fld>
            <a:endParaRPr lang="en-US"/>
          </a:p>
        </p:txBody>
      </p:sp>
    </p:spTree>
    <p:extLst>
      <p:ext uri="{BB962C8B-B14F-4D97-AF65-F5344CB8AC3E}">
        <p14:creationId xmlns:p14="http://schemas.microsoft.com/office/powerpoint/2010/main" val="303185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 only uses less bandwidth than audio with video, so consider skipping the video unless it is necessary for something you are teaching. </a:t>
            </a:r>
          </a:p>
          <a:p>
            <a:r>
              <a:rPr lang="en-US" dirty="0"/>
              <a:t>You will have better quality sound if you use a headset mic. </a:t>
            </a:r>
          </a:p>
        </p:txBody>
      </p:sp>
      <p:sp>
        <p:nvSpPr>
          <p:cNvPr id="4" name="Slide Number Placeholder 3"/>
          <p:cNvSpPr>
            <a:spLocks noGrp="1"/>
          </p:cNvSpPr>
          <p:nvPr>
            <p:ph type="sldNum" sz="quarter" idx="5"/>
          </p:nvPr>
        </p:nvSpPr>
        <p:spPr/>
        <p:txBody>
          <a:bodyPr/>
          <a:lstStyle/>
          <a:p>
            <a:fld id="{C68D303E-A298-A54E-8C98-E5B8E86A9AE9}" type="slidenum">
              <a:rPr lang="en-US" smtClean="0"/>
              <a:t>17</a:t>
            </a:fld>
            <a:endParaRPr lang="en-US"/>
          </a:p>
        </p:txBody>
      </p:sp>
    </p:spTree>
    <p:extLst>
      <p:ext uri="{BB962C8B-B14F-4D97-AF65-F5344CB8AC3E}">
        <p14:creationId xmlns:p14="http://schemas.microsoft.com/office/powerpoint/2010/main" val="42332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favorite tools for synchronous sessions is </a:t>
            </a:r>
            <a:r>
              <a:rPr lang="en-US" dirty="0" err="1"/>
              <a:t>AnswerGarden</a:t>
            </a:r>
            <a:r>
              <a:rPr lang="en-US" dirty="0"/>
              <a:t>, a really simple site that allows you to poll students and turn the answers into a word cloud in real-time. It is a great way to brainstorm. I also use it as a discussion starter. </a:t>
            </a:r>
          </a:p>
        </p:txBody>
      </p:sp>
      <p:sp>
        <p:nvSpPr>
          <p:cNvPr id="4" name="Slide Number Placeholder 3"/>
          <p:cNvSpPr>
            <a:spLocks noGrp="1"/>
          </p:cNvSpPr>
          <p:nvPr>
            <p:ph type="sldNum" sz="quarter" idx="5"/>
          </p:nvPr>
        </p:nvSpPr>
        <p:spPr/>
        <p:txBody>
          <a:bodyPr/>
          <a:lstStyle/>
          <a:p>
            <a:fld id="{C68D303E-A298-A54E-8C98-E5B8E86A9AE9}" type="slidenum">
              <a:rPr lang="en-US" smtClean="0"/>
              <a:t>18</a:t>
            </a:fld>
            <a:endParaRPr lang="en-US"/>
          </a:p>
        </p:txBody>
      </p:sp>
    </p:spTree>
    <p:extLst>
      <p:ext uri="{BB962C8B-B14F-4D97-AF65-F5344CB8AC3E}">
        <p14:creationId xmlns:p14="http://schemas.microsoft.com/office/powerpoint/2010/main" val="122461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D303E-A298-A54E-8C98-E5B8E86A9AE9}" type="slidenum">
              <a:rPr lang="en-US" smtClean="0"/>
              <a:t>20</a:t>
            </a:fld>
            <a:endParaRPr lang="en-US"/>
          </a:p>
        </p:txBody>
      </p:sp>
    </p:spTree>
    <p:extLst>
      <p:ext uri="{BB962C8B-B14F-4D97-AF65-F5344CB8AC3E}">
        <p14:creationId xmlns:p14="http://schemas.microsoft.com/office/powerpoint/2010/main" val="341464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start with a reality check for all of us. These are stressful times. In addition to providing instructional continuity for our information literacy programs, we are trying to figure out whether our libraries can close, how to support our colleagues and student workers, and how to care for our families. In today’s webinar, I’m going to emphasize simple approaches for moving your instruction online. Remember that high quality, robust online learning requires a lot of planning and design – we don’t have that kind of time right now. Our goal is to provide enough support that students can finish the semester. </a:t>
            </a:r>
          </a:p>
          <a:p>
            <a:endParaRPr lang="en-US" dirty="0"/>
          </a:p>
        </p:txBody>
      </p:sp>
      <p:sp>
        <p:nvSpPr>
          <p:cNvPr id="4" name="Slide Number Placeholder 3"/>
          <p:cNvSpPr>
            <a:spLocks noGrp="1"/>
          </p:cNvSpPr>
          <p:nvPr>
            <p:ph type="sldNum" sz="quarter" idx="5"/>
          </p:nvPr>
        </p:nvSpPr>
        <p:spPr/>
        <p:txBody>
          <a:bodyPr/>
          <a:lstStyle/>
          <a:p>
            <a:fld id="{C68D303E-A298-A54E-8C98-E5B8E86A9AE9}" type="slidenum">
              <a:rPr lang="en-US" smtClean="0"/>
              <a:t>2</a:t>
            </a:fld>
            <a:endParaRPr lang="en-US"/>
          </a:p>
        </p:txBody>
      </p:sp>
    </p:spTree>
    <p:extLst>
      <p:ext uri="{BB962C8B-B14F-4D97-AF65-F5344CB8AC3E}">
        <p14:creationId xmlns:p14="http://schemas.microsoft.com/office/powerpoint/2010/main" val="97649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I want to share a few final thoughts.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 reminder to start from where you are. Take stock of what you already have and repurpose what you can, rather than building an online program from scratch. Remember that you can scale up over time. Responding to coronavirus isn’t a sprint – it’s going to be a marathon.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what you can. We all have a lot of responsibilities and we are all pretty stressed. Things change daily. Have modest expectations for yourself and accept “good enough.” </a:t>
            </a:r>
          </a:p>
          <a:p>
            <a:r>
              <a:rPr lang="en-US" dirty="0"/>
              <a:t>-Be human first. The most important thing you can do is connect with students, show them that you care, and be there when they need help. A human connection is more important than a flashy tutorial. </a:t>
            </a:r>
          </a:p>
          <a:p>
            <a:r>
              <a:rPr lang="en-US" dirty="0"/>
              <a:t>-Finally, we are going to have good days and bad days, but we can do hard things! </a:t>
            </a:r>
          </a:p>
        </p:txBody>
      </p:sp>
      <p:sp>
        <p:nvSpPr>
          <p:cNvPr id="4" name="Slide Number Placeholder 3"/>
          <p:cNvSpPr>
            <a:spLocks noGrp="1"/>
          </p:cNvSpPr>
          <p:nvPr>
            <p:ph type="sldNum" sz="quarter" idx="5"/>
          </p:nvPr>
        </p:nvSpPr>
        <p:spPr/>
        <p:txBody>
          <a:bodyPr/>
          <a:lstStyle/>
          <a:p>
            <a:fld id="{C68D303E-A298-A54E-8C98-E5B8E86A9AE9}" type="slidenum">
              <a:rPr lang="en-US" smtClean="0"/>
              <a:t>21</a:t>
            </a:fld>
            <a:endParaRPr lang="en-US"/>
          </a:p>
        </p:txBody>
      </p:sp>
    </p:spTree>
    <p:extLst>
      <p:ext uri="{BB962C8B-B14F-4D97-AF65-F5344CB8AC3E}">
        <p14:creationId xmlns:p14="http://schemas.microsoft.com/office/powerpoint/2010/main" val="10642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suggest a few guidelines as you move your instruction online. </a:t>
            </a:r>
          </a:p>
          <a:p>
            <a:pPr marL="171450" indent="-171450">
              <a:buFont typeface="Arial" panose="020B0604020202020204" pitchFamily="34" charset="0"/>
              <a:buChar char="•"/>
            </a:pPr>
            <a:r>
              <a:rPr lang="en-US" dirty="0"/>
              <a:t>First, start from where you are. Take stock of what you already have – </a:t>
            </a:r>
            <a:r>
              <a:rPr lang="en-US" dirty="0" err="1"/>
              <a:t>LibGuides</a:t>
            </a:r>
            <a:r>
              <a:rPr lang="en-US" dirty="0"/>
              <a:t>, videos, tutorials – and figure out how to repurpose them. You don’t need to create an online information literacy program from scratch. </a:t>
            </a:r>
          </a:p>
          <a:p>
            <a:pPr marL="171450" indent="-171450">
              <a:buFont typeface="Arial" panose="020B0604020202020204" pitchFamily="34" charset="0"/>
              <a:buChar char="•"/>
            </a:pPr>
            <a:r>
              <a:rPr lang="en-US" dirty="0"/>
              <a:t>Second, keep it simple. Not only will this be easier for you, it will be easier for students (for reasons I’ll discuss in a moment). </a:t>
            </a:r>
          </a:p>
          <a:p>
            <a:pPr marL="171450" indent="-171450">
              <a:buFont typeface="Arial" panose="020B0604020202020204" pitchFamily="34" charset="0"/>
              <a:buChar char="•"/>
            </a:pPr>
            <a:r>
              <a:rPr lang="en-US" dirty="0"/>
              <a:t>Third, don’t do more than you can do. If you are an overachieving perfectionist like myself, that’s going to be hard, but this is an opportunity to practice letting go. Give yourself permission to stop at “good enough” and encourage colleagues to do so as well. </a:t>
            </a:r>
          </a:p>
        </p:txBody>
      </p:sp>
      <p:sp>
        <p:nvSpPr>
          <p:cNvPr id="4" name="Slide Number Placeholder 3"/>
          <p:cNvSpPr>
            <a:spLocks noGrp="1"/>
          </p:cNvSpPr>
          <p:nvPr>
            <p:ph type="sldNum" sz="quarter" idx="5"/>
          </p:nvPr>
        </p:nvSpPr>
        <p:spPr/>
        <p:txBody>
          <a:bodyPr/>
          <a:lstStyle/>
          <a:p>
            <a:fld id="{C68D303E-A298-A54E-8C98-E5B8E86A9AE9}" type="slidenum">
              <a:rPr lang="en-US" smtClean="0"/>
              <a:t>3</a:t>
            </a:fld>
            <a:endParaRPr lang="en-US"/>
          </a:p>
        </p:txBody>
      </p:sp>
    </p:spTree>
    <p:extLst>
      <p:ext uri="{BB962C8B-B14F-4D97-AF65-F5344CB8AC3E}">
        <p14:creationId xmlns:p14="http://schemas.microsoft.com/office/powerpoint/2010/main" val="155080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students also have a lot going on. They are suddenly enrolled in a distance education program they did not sign up for. They may not have the technology they need. Many of them had to leave campus in a hurry, they have lost jobs or are facing reduced income, or are working in jobs that expose them to the public. Like us, they are trying to stock up on food, practice social distancing, and homeschool children. </a:t>
            </a:r>
          </a:p>
          <a:p>
            <a:endParaRPr lang="en-US" dirty="0"/>
          </a:p>
          <a:p>
            <a:r>
              <a:rPr lang="en-US" dirty="0"/>
              <a:t>They may not care about the finer points of information literacy. That’s okay. Focus on teaching them just enough to get through the papers and projects they need to do to finish the semester. If you can condense your hour long information literacy class into a 30 minute crash course on finding articles, that’s great. Recommend three databases, not ten. Emphasize that they can contact you for help when they need it. </a:t>
            </a:r>
          </a:p>
        </p:txBody>
      </p:sp>
      <p:sp>
        <p:nvSpPr>
          <p:cNvPr id="4" name="Slide Number Placeholder 3"/>
          <p:cNvSpPr>
            <a:spLocks noGrp="1"/>
          </p:cNvSpPr>
          <p:nvPr>
            <p:ph type="sldNum" sz="quarter" idx="5"/>
          </p:nvPr>
        </p:nvSpPr>
        <p:spPr/>
        <p:txBody>
          <a:bodyPr/>
          <a:lstStyle/>
          <a:p>
            <a:fld id="{C68D303E-A298-A54E-8C98-E5B8E86A9AE9}" type="slidenum">
              <a:rPr lang="en-US" smtClean="0"/>
              <a:t>4</a:t>
            </a:fld>
            <a:endParaRPr lang="en-US"/>
          </a:p>
        </p:txBody>
      </p:sp>
    </p:spTree>
    <p:extLst>
      <p:ext uri="{BB962C8B-B14F-4D97-AF65-F5344CB8AC3E}">
        <p14:creationId xmlns:p14="http://schemas.microsoft.com/office/powerpoint/2010/main" val="105519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vital point as we pivot online is that we do everything we can to serve *all* our students. Many students do not have computers or laptops and many do not have broadband wireless at home (16% of families do not have internet at home, the numbers are higher for rural communities, and public libraries and coffee shops are closed). Students will be sharing devices with family members and accessing content on their phones. Also, we need to ensure our instruction is accessible for students with disabilities. It is a legal and ethical requirement. I’m going to mention some basics during today’s webinar and I’ve also put a handout with advice on accessibility in the Google folder. </a:t>
            </a:r>
          </a:p>
        </p:txBody>
      </p:sp>
      <p:sp>
        <p:nvSpPr>
          <p:cNvPr id="4" name="Slide Number Placeholder 3"/>
          <p:cNvSpPr>
            <a:spLocks noGrp="1"/>
          </p:cNvSpPr>
          <p:nvPr>
            <p:ph type="sldNum" sz="quarter" idx="5"/>
          </p:nvPr>
        </p:nvSpPr>
        <p:spPr/>
        <p:txBody>
          <a:bodyPr/>
          <a:lstStyle/>
          <a:p>
            <a:fld id="{C68D303E-A298-A54E-8C98-E5B8E86A9AE9}" type="slidenum">
              <a:rPr lang="en-US" smtClean="0"/>
              <a:t>5</a:t>
            </a:fld>
            <a:endParaRPr lang="en-US"/>
          </a:p>
        </p:txBody>
      </p:sp>
    </p:spTree>
    <p:extLst>
      <p:ext uri="{BB962C8B-B14F-4D97-AF65-F5344CB8AC3E}">
        <p14:creationId xmlns:p14="http://schemas.microsoft.com/office/powerpoint/2010/main" val="22368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as schools were closing, there was a lot of chatter about moving everything to Zoom or something similar for instructional continuity. I have a lot of experience teaching synchronously and I love it. However, I don’t think it is appropriate for everyone or even necessary at this time. As a first step in moving your information literacy instruction online, you need to decide whether to go synchronous, asynchronous, or a combination of both.</a:t>
            </a:r>
          </a:p>
        </p:txBody>
      </p:sp>
      <p:sp>
        <p:nvSpPr>
          <p:cNvPr id="4" name="Slide Number Placeholder 3"/>
          <p:cNvSpPr>
            <a:spLocks noGrp="1"/>
          </p:cNvSpPr>
          <p:nvPr>
            <p:ph type="sldNum" sz="quarter" idx="5"/>
          </p:nvPr>
        </p:nvSpPr>
        <p:spPr/>
        <p:txBody>
          <a:bodyPr/>
          <a:lstStyle/>
          <a:p>
            <a:fld id="{C68D303E-A298-A54E-8C98-E5B8E86A9AE9}" type="slidenum">
              <a:rPr lang="en-US" smtClean="0"/>
              <a:t>6</a:t>
            </a:fld>
            <a:endParaRPr lang="en-US"/>
          </a:p>
        </p:txBody>
      </p:sp>
    </p:spTree>
    <p:extLst>
      <p:ext uri="{BB962C8B-B14F-4D97-AF65-F5344CB8AC3E}">
        <p14:creationId xmlns:p14="http://schemas.microsoft.com/office/powerpoint/2010/main" val="128220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Synchronous instruction takes place in a platform like Zoom or Collaborate with all of the students online at the same time, like this webinar. Instructors can show slides, lecture, demonstrate databases using desktop sharing, lead a chat discussion, have students speak on the mic, and even break students into small groups for active learning. Synchronous instruction offers a number of advantages: the ability to reuse the lecture and discussion materials you already have planned, the ability to have a real-time discussion or learning activity, and the opportunity to answer student questions, just as you would in a face to face class. Also, being online all together can foster a sense of community and social support that many of us really need right now. </a:t>
            </a:r>
          </a:p>
          <a:p>
            <a:endParaRPr lang="en-US" dirty="0"/>
          </a:p>
          <a:p>
            <a:r>
              <a:rPr lang="en-US" dirty="0"/>
              <a:t>However, synchronous instruction has some disadvantages. First, it requires higher bandwidth; that’s going to be a problem for students who lack strong internet connections or have limited data plans. It may also be harder to access over a smartphone, especially if you expect students to do more than just listen to a lecture. Finally, there’s a learning curve for you – and you may or may not have the time and emotional energy to learn a new platform at this point.  </a:t>
            </a:r>
          </a:p>
        </p:txBody>
      </p:sp>
      <p:sp>
        <p:nvSpPr>
          <p:cNvPr id="4" name="Slide Number Placeholder 3"/>
          <p:cNvSpPr>
            <a:spLocks noGrp="1"/>
          </p:cNvSpPr>
          <p:nvPr>
            <p:ph type="sldNum" sz="quarter" idx="5"/>
          </p:nvPr>
        </p:nvSpPr>
        <p:spPr/>
        <p:txBody>
          <a:bodyPr/>
          <a:lstStyle/>
          <a:p>
            <a:fld id="{C68D303E-A298-A54E-8C98-E5B8E86A9AE9}" type="slidenum">
              <a:rPr lang="en-US" smtClean="0"/>
              <a:t>7</a:t>
            </a:fld>
            <a:endParaRPr lang="en-US"/>
          </a:p>
        </p:txBody>
      </p:sp>
    </p:spTree>
    <p:extLst>
      <p:ext uri="{BB962C8B-B14F-4D97-AF65-F5344CB8AC3E}">
        <p14:creationId xmlns:p14="http://schemas.microsoft.com/office/powerpoint/2010/main" val="238022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Asynchronous instruction is a combination of written material and videos or tutorials that students work through at their own pace. An asynchronous lesson can be published in a course management system, as a PDF that you share with students, or on a platform like </a:t>
            </a:r>
            <a:r>
              <a:rPr lang="en-US" dirty="0" err="1"/>
              <a:t>LibGuides</a:t>
            </a:r>
            <a:r>
              <a:rPr lang="en-US" dirty="0"/>
              <a:t>. Asynchronous instruction is less flashy, but has a lot of advantages. It is much lower bandwidth, potentially easier to access on a smart phone, and students can take it whenever they want (this will be important for students who are moving out of housing, dealing with childcare and work disruptions, and the like). You can use the tools you are already familiar with – Word, </a:t>
            </a:r>
            <a:r>
              <a:rPr lang="en-US" dirty="0" err="1"/>
              <a:t>LibGuides</a:t>
            </a:r>
            <a:r>
              <a:rPr lang="en-US" dirty="0"/>
              <a:t>, the screencast software you might already be using; you can recycle content you already have - your existing videos, </a:t>
            </a:r>
            <a:r>
              <a:rPr lang="en-US" dirty="0" err="1"/>
              <a:t>LibGuides</a:t>
            </a:r>
            <a:r>
              <a:rPr lang="en-US" dirty="0"/>
              <a:t>, etc.; and once you make a basic lesson or two, they can be templates to create more lessons. So, it may be quicker and less stressful to create asynchronous lessons, especially in the beginning. </a:t>
            </a:r>
          </a:p>
          <a:p>
            <a:endParaRPr lang="en-US" dirty="0"/>
          </a:p>
          <a:p>
            <a:r>
              <a:rPr lang="en-US" dirty="0"/>
              <a:t>There are a few disadvantages – students may not engage as fully as they will in a live class session and you may not get the sense of community that a live session will give you. But, I think the advantages outweigh those disadvantages, especially if our goal is to keep things manageable. </a:t>
            </a:r>
          </a:p>
        </p:txBody>
      </p:sp>
      <p:sp>
        <p:nvSpPr>
          <p:cNvPr id="4" name="Slide Number Placeholder 3"/>
          <p:cNvSpPr>
            <a:spLocks noGrp="1"/>
          </p:cNvSpPr>
          <p:nvPr>
            <p:ph type="sldNum" sz="quarter" idx="5"/>
          </p:nvPr>
        </p:nvSpPr>
        <p:spPr/>
        <p:txBody>
          <a:bodyPr/>
          <a:lstStyle/>
          <a:p>
            <a:fld id="{C68D303E-A298-A54E-8C98-E5B8E86A9AE9}" type="slidenum">
              <a:rPr lang="en-US" smtClean="0"/>
              <a:t>8</a:t>
            </a:fld>
            <a:endParaRPr lang="en-US"/>
          </a:p>
        </p:txBody>
      </p:sp>
    </p:spTree>
    <p:extLst>
      <p:ext uri="{BB962C8B-B14F-4D97-AF65-F5344CB8AC3E}">
        <p14:creationId xmlns:p14="http://schemas.microsoft.com/office/powerpoint/2010/main" val="411394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to consider as you choose between asynchronous and synchronous models:</a:t>
            </a:r>
          </a:p>
          <a:p>
            <a:endParaRPr lang="en-US" dirty="0"/>
          </a:p>
          <a:p>
            <a:pPr marL="171450" indent="-171450">
              <a:buFont typeface="Arial" panose="020B0604020202020204" pitchFamily="34" charset="0"/>
              <a:buChar char="•"/>
            </a:pPr>
            <a:r>
              <a:rPr lang="en-US" dirty="0"/>
              <a:t>What are your campus requirements – are you expected to go to Zoom or do you have some freedom? What tools are you allowed to use (e.g., what is FERPA compliant)?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is your campus infrastructure – what LMS are you using and does every course have a site and every student a login? Do you have a campus-wide Zoom license that will be able to handle the traffic? Do you have a help desk that can troubleshoot problems with logging in?</a:t>
            </a:r>
          </a:p>
          <a:p>
            <a:endParaRPr lang="en-US" dirty="0"/>
          </a:p>
          <a:p>
            <a:pPr marL="171450" indent="-171450">
              <a:buFont typeface="Arial" panose="020B0604020202020204" pitchFamily="34" charset="0"/>
              <a:buChar char="•"/>
            </a:pPr>
            <a:r>
              <a:rPr lang="en-US" dirty="0"/>
              <a:t>Who are your students? Do they have experience with online education? Do they have the technology and confidence to access something like Zoom? Where are they living? What kind of disruptions are they facing in their personal lives? I’m lucky enough to teach in a program where the majority of students are enrolled in our distance option or have taken an online course, we have a robust instructional technology department and an amazing help desk staff that is able to work from home to support every course. We should be able to pivot online relatively easily, but not everyone has that infrastructure or students who are as well prepared. </a:t>
            </a:r>
          </a:p>
          <a:p>
            <a:endParaRPr lang="en-US" dirty="0"/>
          </a:p>
          <a:p>
            <a:r>
              <a:rPr lang="en-US" dirty="0"/>
              <a:t>Also think about yourself:</a:t>
            </a:r>
          </a:p>
          <a:p>
            <a:pPr marL="171450" indent="-171450">
              <a:buFont typeface="Arial" panose="020B0604020202020204" pitchFamily="34" charset="0"/>
              <a:buChar char="•"/>
            </a:pPr>
            <a:r>
              <a:rPr lang="en-US" dirty="0"/>
              <a:t>How comfortable are you teaching? If you have a lot of experience, you might be comfortable trying something new and going synchronous! If you are new to teaching or have never taught online, you might want to start with asynchronous and move into synchronous options gradually. </a:t>
            </a:r>
          </a:p>
          <a:p>
            <a:pPr marL="171450" indent="-171450">
              <a:buFont typeface="Arial" panose="020B0604020202020204" pitchFamily="34" charset="0"/>
              <a:buChar char="•"/>
            </a:pPr>
            <a:r>
              <a:rPr lang="en-US" dirty="0"/>
              <a:t>How much energy can you give this? Again, be kind to yourself.  </a:t>
            </a:r>
          </a:p>
        </p:txBody>
      </p:sp>
      <p:sp>
        <p:nvSpPr>
          <p:cNvPr id="4" name="Slide Number Placeholder 3"/>
          <p:cNvSpPr>
            <a:spLocks noGrp="1"/>
          </p:cNvSpPr>
          <p:nvPr>
            <p:ph type="sldNum" sz="quarter" idx="5"/>
          </p:nvPr>
        </p:nvSpPr>
        <p:spPr/>
        <p:txBody>
          <a:bodyPr/>
          <a:lstStyle/>
          <a:p>
            <a:fld id="{C68D303E-A298-A54E-8C98-E5B8E86A9AE9}" type="slidenum">
              <a:rPr lang="en-US" smtClean="0"/>
              <a:t>9</a:t>
            </a:fld>
            <a:endParaRPr lang="en-US"/>
          </a:p>
        </p:txBody>
      </p:sp>
    </p:spTree>
    <p:extLst>
      <p:ext uri="{BB962C8B-B14F-4D97-AF65-F5344CB8AC3E}">
        <p14:creationId xmlns:p14="http://schemas.microsoft.com/office/powerpoint/2010/main" val="420799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3/17/20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nswergarden.ch/11488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770994" TargetMode="External"/><Relationship Id="rId4" Type="http://schemas.openxmlformats.org/officeDocument/2006/relationships/hyperlink" Target="https://pixabay.com/users/SilviaEmilie-1031988/?utm_source=link-attribution&amp;utm_medium=referral&amp;utm_campaign=image&amp;utm_content=77099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users/jackmac34-483877/?utm_source=link-attribution&amp;utm_medium=referral&amp;utm_campaign=image&amp;utm_content=2238235"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pixabay.com/?utm_source=link-attribution&amp;utm_medium=referral&amp;utm_campaign=image&amp;utm_content=223823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1492052" TargetMode="External"/><Relationship Id="rId4" Type="http://schemas.openxmlformats.org/officeDocument/2006/relationships/hyperlink" Target="https://pixabay.com/users/1388843-1388843/?utm_source=link-attribution&amp;utm_medium=referral&amp;utm_campaign=image&amp;utm_content=149205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Title 1">
            <a:extLst>
              <a:ext uri="{FF2B5EF4-FFF2-40B4-BE49-F238E27FC236}">
                <a16:creationId xmlns:a16="http://schemas.microsoft.com/office/drawing/2014/main" id="{EB284ADC-72CD-0A49-9627-B1BD0910FA5F}"/>
              </a:ext>
            </a:extLst>
          </p:cNvPr>
          <p:cNvSpPr>
            <a:spLocks noGrp="1"/>
          </p:cNvSpPr>
          <p:nvPr>
            <p:ph type="ctrTitle"/>
          </p:nvPr>
        </p:nvSpPr>
        <p:spPr>
          <a:xfrm>
            <a:off x="990096" y="977900"/>
            <a:ext cx="6539558" cy="3327734"/>
          </a:xfrm>
        </p:spPr>
        <p:txBody>
          <a:bodyPr anchor="b">
            <a:normAutofit/>
          </a:bodyPr>
          <a:lstStyle/>
          <a:p>
            <a:r>
              <a:rPr lang="en-US" sz="5400" cap="none" dirty="0"/>
              <a:t>Information Literacy at a (Social) Distance: </a:t>
            </a:r>
            <a:br>
              <a:rPr lang="en-US" sz="5400" cap="none" dirty="0"/>
            </a:br>
            <a:r>
              <a:rPr lang="en-US" sz="4400" cap="none" dirty="0"/>
              <a:t>Strategies for Moving Online</a:t>
            </a:r>
            <a:endParaRPr lang="en-US" sz="5400" cap="none" dirty="0"/>
          </a:p>
        </p:txBody>
      </p:sp>
      <p:sp>
        <p:nvSpPr>
          <p:cNvPr id="3" name="Subtitle 2">
            <a:extLst>
              <a:ext uri="{FF2B5EF4-FFF2-40B4-BE49-F238E27FC236}">
                <a16:creationId xmlns:a16="http://schemas.microsoft.com/office/drawing/2014/main" id="{BB836FE8-2E22-214D-B196-D00AF0FB2139}"/>
              </a:ext>
            </a:extLst>
          </p:cNvPr>
          <p:cNvSpPr>
            <a:spLocks noGrp="1"/>
          </p:cNvSpPr>
          <p:nvPr>
            <p:ph type="subTitle" idx="1"/>
          </p:nvPr>
        </p:nvSpPr>
        <p:spPr>
          <a:xfrm>
            <a:off x="990096" y="4621234"/>
            <a:ext cx="6539558" cy="1752134"/>
          </a:xfrm>
        </p:spPr>
        <p:txBody>
          <a:bodyPr anchor="t">
            <a:normAutofit/>
          </a:bodyPr>
          <a:lstStyle/>
          <a:p>
            <a:pPr algn="r"/>
            <a:r>
              <a:rPr lang="en-US" sz="2400" dirty="0"/>
              <a:t>Melissa A. Wong</a:t>
            </a:r>
          </a:p>
          <a:p>
            <a:pPr algn="r"/>
            <a:r>
              <a:rPr lang="en-US" sz="2400" dirty="0"/>
              <a:t>@</a:t>
            </a:r>
            <a:r>
              <a:rPr lang="en-US" sz="2400" dirty="0" err="1"/>
              <a:t>LISafterClass</a:t>
            </a:r>
            <a:endParaRPr lang="en-US" sz="2400" dirty="0"/>
          </a:p>
          <a:p>
            <a:pPr algn="r"/>
            <a:r>
              <a:rPr lang="en-US" sz="2400" dirty="0"/>
              <a:t>ACRL Webinar - March 17, 2020</a:t>
            </a:r>
          </a:p>
          <a:p>
            <a:pPr algn="r"/>
            <a:r>
              <a:rPr lang="en-US" sz="2400" dirty="0"/>
              <a:t>https://</a:t>
            </a:r>
            <a:r>
              <a:rPr lang="en-US" sz="2400" dirty="0" err="1"/>
              <a:t>bit.ly</a:t>
            </a:r>
            <a:r>
              <a:rPr lang="en-US" sz="2400" dirty="0"/>
              <a:t>/38XtwxT</a:t>
            </a:r>
          </a:p>
        </p:txBody>
      </p:sp>
      <p:cxnSp>
        <p:nvCxnSpPr>
          <p:cNvPr id="25" name="Straight Connector 24">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62659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B83F-73B9-4840-85CF-1F86C5CDF5E0}"/>
              </a:ext>
            </a:extLst>
          </p:cNvPr>
          <p:cNvSpPr>
            <a:spLocks noGrp="1"/>
          </p:cNvSpPr>
          <p:nvPr>
            <p:ph type="title"/>
          </p:nvPr>
        </p:nvSpPr>
        <p:spPr>
          <a:xfrm>
            <a:off x="1024127" y="585216"/>
            <a:ext cx="10110037" cy="1499616"/>
          </a:xfrm>
        </p:spPr>
        <p:txBody>
          <a:bodyPr>
            <a:normAutofit/>
          </a:bodyPr>
          <a:lstStyle/>
          <a:p>
            <a:r>
              <a:rPr lang="en-US" sz="5400" cap="none" dirty="0"/>
              <a:t>A Model for Asynchronous Info Lit Instruction</a:t>
            </a:r>
          </a:p>
        </p:txBody>
      </p:sp>
      <p:sp>
        <p:nvSpPr>
          <p:cNvPr id="3" name="Content Placeholder 2">
            <a:extLst>
              <a:ext uri="{FF2B5EF4-FFF2-40B4-BE49-F238E27FC236}">
                <a16:creationId xmlns:a16="http://schemas.microsoft.com/office/drawing/2014/main" id="{A2299132-514B-A04C-AA0F-F2CB11FCD902}"/>
              </a:ext>
            </a:extLst>
          </p:cNvPr>
          <p:cNvSpPr>
            <a:spLocks noGrp="1"/>
          </p:cNvSpPr>
          <p:nvPr>
            <p:ph idx="1"/>
          </p:nvPr>
        </p:nvSpPr>
        <p:spPr>
          <a:xfrm>
            <a:off x="1024128" y="2285999"/>
            <a:ext cx="9720073" cy="4390845"/>
          </a:xfrm>
        </p:spPr>
        <p:txBody>
          <a:bodyPr>
            <a:normAutofit/>
          </a:bodyPr>
          <a:lstStyle/>
          <a:p>
            <a:pPr marL="514350" indent="-514350">
              <a:buFont typeface="+mj-lt"/>
              <a:buAutoNum type="arabicPeriod"/>
            </a:pPr>
            <a:r>
              <a:rPr lang="en-US" sz="2800" dirty="0"/>
              <a:t>Determine your learning outcomes. </a:t>
            </a:r>
          </a:p>
          <a:p>
            <a:pPr marL="514350" indent="-514350">
              <a:buFont typeface="+mj-lt"/>
              <a:buAutoNum type="arabicPeriod"/>
            </a:pPr>
            <a:r>
              <a:rPr lang="en-US" sz="2800" dirty="0"/>
              <a:t>Plan - what should students read, watch, or do to master the outcomes?</a:t>
            </a:r>
          </a:p>
          <a:p>
            <a:pPr marL="514350" indent="-514350">
              <a:buFont typeface="+mj-lt"/>
              <a:buAutoNum type="arabicPeriod"/>
            </a:pPr>
            <a:r>
              <a:rPr lang="en-US" sz="2800" dirty="0"/>
              <a:t>Identify existing resources you can reuse. </a:t>
            </a:r>
          </a:p>
          <a:p>
            <a:pPr marL="514350" indent="-514350">
              <a:buFont typeface="+mj-lt"/>
              <a:buAutoNum type="arabicPeriod"/>
            </a:pPr>
            <a:r>
              <a:rPr lang="en-US" sz="2800" dirty="0"/>
              <a:t>Write or create any new resources. </a:t>
            </a:r>
          </a:p>
          <a:p>
            <a:pPr marL="514350" indent="-514350">
              <a:buFont typeface="+mj-lt"/>
              <a:buAutoNum type="arabicPeriod"/>
            </a:pPr>
            <a:r>
              <a:rPr lang="en-US" sz="2800" dirty="0"/>
              <a:t>Write step-by-step directions for students to follow (the “lesson”). </a:t>
            </a:r>
          </a:p>
          <a:p>
            <a:pPr marL="514350" indent="-514350">
              <a:buFont typeface="+mj-lt"/>
              <a:buAutoNum type="arabicPeriod"/>
            </a:pPr>
            <a:r>
              <a:rPr lang="en-US" sz="2800" dirty="0"/>
              <a:t>Share it with students (e.g., email, PDF in the LMS, </a:t>
            </a:r>
            <a:r>
              <a:rPr lang="en-US" sz="2800" dirty="0" err="1"/>
              <a:t>LibGuide</a:t>
            </a:r>
            <a:r>
              <a:rPr lang="en-US" sz="2800" dirty="0"/>
              <a:t>). </a:t>
            </a:r>
          </a:p>
        </p:txBody>
      </p:sp>
    </p:spTree>
    <p:extLst>
      <p:ext uri="{BB962C8B-B14F-4D97-AF65-F5344CB8AC3E}">
        <p14:creationId xmlns:p14="http://schemas.microsoft.com/office/powerpoint/2010/main" val="376715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n asychronous lesson.">
            <a:extLst>
              <a:ext uri="{FF2B5EF4-FFF2-40B4-BE49-F238E27FC236}">
                <a16:creationId xmlns:a16="http://schemas.microsoft.com/office/drawing/2014/main" id="{DF1355B9-BBFA-8F44-9BBE-E01A0F66A8DD}"/>
              </a:ext>
            </a:extLst>
          </p:cNvPr>
          <p:cNvPicPr>
            <a:picLocks noChangeAspect="1"/>
          </p:cNvPicPr>
          <p:nvPr/>
        </p:nvPicPr>
        <p:blipFill>
          <a:blip r:embed="rId3"/>
          <a:stretch>
            <a:fillRect/>
          </a:stretch>
        </p:blipFill>
        <p:spPr>
          <a:xfrm>
            <a:off x="1566678" y="643467"/>
            <a:ext cx="9058643" cy="5571066"/>
          </a:xfrm>
          <a:prstGeom prst="rect">
            <a:avLst/>
          </a:prstGeom>
        </p:spPr>
      </p:pic>
    </p:spTree>
    <p:extLst>
      <p:ext uri="{BB962C8B-B14F-4D97-AF65-F5344CB8AC3E}">
        <p14:creationId xmlns:p14="http://schemas.microsoft.com/office/powerpoint/2010/main" val="321841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4E3F58-6823-D14A-830A-5CE8929FB169}"/>
              </a:ext>
            </a:extLst>
          </p:cNvPr>
          <p:cNvSpPr>
            <a:spLocks noGrp="1"/>
          </p:cNvSpPr>
          <p:nvPr>
            <p:ph type="title"/>
          </p:nvPr>
        </p:nvSpPr>
        <p:spPr>
          <a:xfrm>
            <a:off x="1024128" y="585216"/>
            <a:ext cx="8018272" cy="1499616"/>
          </a:xfrm>
        </p:spPr>
        <p:txBody>
          <a:bodyPr>
            <a:normAutofit/>
          </a:bodyPr>
          <a:lstStyle/>
          <a:p>
            <a:r>
              <a:rPr lang="en-US" sz="5400" cap="none" dirty="0"/>
              <a:t>Tips for Going Asynchronous</a:t>
            </a:r>
          </a:p>
        </p:txBody>
      </p:sp>
      <p:sp>
        <p:nvSpPr>
          <p:cNvPr id="8" name="Content Placeholder 7">
            <a:extLst>
              <a:ext uri="{FF2B5EF4-FFF2-40B4-BE49-F238E27FC236}">
                <a16:creationId xmlns:a16="http://schemas.microsoft.com/office/drawing/2014/main" id="{ED3C7081-EAA9-F64C-8574-A4ACC5D18545}"/>
              </a:ext>
            </a:extLst>
          </p:cNvPr>
          <p:cNvSpPr>
            <a:spLocks noGrp="1"/>
          </p:cNvSpPr>
          <p:nvPr>
            <p:ph idx="1"/>
          </p:nvPr>
        </p:nvSpPr>
        <p:spPr>
          <a:xfrm>
            <a:off x="1024128" y="2286000"/>
            <a:ext cx="8018271" cy="4023360"/>
          </a:xfrm>
        </p:spPr>
        <p:txBody>
          <a:bodyPr>
            <a:normAutofit/>
          </a:bodyPr>
          <a:lstStyle/>
          <a:p>
            <a:r>
              <a:rPr lang="en-US" sz="2800" dirty="0"/>
              <a:t>Have a single lesson and link out to additional content. </a:t>
            </a:r>
          </a:p>
          <a:p>
            <a:r>
              <a:rPr lang="en-US" sz="2800" dirty="0"/>
              <a:t>Label everything clearly.</a:t>
            </a:r>
          </a:p>
          <a:p>
            <a:r>
              <a:rPr lang="en-US" sz="2800" dirty="0"/>
              <a:t>Limit content. </a:t>
            </a:r>
          </a:p>
          <a:p>
            <a:r>
              <a:rPr lang="en-US" sz="2800" dirty="0"/>
              <a:t>Be concise. </a:t>
            </a:r>
          </a:p>
          <a:p>
            <a:r>
              <a:rPr lang="en-US" sz="2800" dirty="0"/>
              <a:t>Add a human factor. </a:t>
            </a:r>
          </a:p>
          <a:p>
            <a:r>
              <a:rPr lang="en-US" sz="2800" dirty="0"/>
              <a:t>Ensure accessibility.</a:t>
            </a:r>
          </a:p>
          <a:p>
            <a:endParaRPr lang="en-US" sz="2800" dirty="0"/>
          </a:p>
        </p:txBody>
      </p:sp>
      <p:sp>
        <p:nvSpPr>
          <p:cNvPr id="13" name="Rectangle 1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72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F5A-E23C-404E-A6CC-468F533A6F73}"/>
              </a:ext>
            </a:extLst>
          </p:cNvPr>
          <p:cNvSpPr>
            <a:spLocks noGrp="1"/>
          </p:cNvSpPr>
          <p:nvPr>
            <p:ph type="title"/>
          </p:nvPr>
        </p:nvSpPr>
        <p:spPr>
          <a:xfrm>
            <a:off x="1024128" y="585216"/>
            <a:ext cx="8018272" cy="1499616"/>
          </a:xfrm>
        </p:spPr>
        <p:txBody>
          <a:bodyPr>
            <a:normAutofit/>
          </a:bodyPr>
          <a:lstStyle/>
          <a:p>
            <a:r>
              <a:rPr lang="en-US" cap="none"/>
              <a:t>Personal Favorite: Screencast-O-Matic</a:t>
            </a:r>
          </a:p>
        </p:txBody>
      </p:sp>
      <p:sp>
        <p:nvSpPr>
          <p:cNvPr id="3" name="Content Placeholder 2">
            <a:extLst>
              <a:ext uri="{FF2B5EF4-FFF2-40B4-BE49-F238E27FC236}">
                <a16:creationId xmlns:a16="http://schemas.microsoft.com/office/drawing/2014/main" id="{AB57AF75-F1C7-D14F-8D2A-8DA5CD6661B3}"/>
              </a:ext>
            </a:extLst>
          </p:cNvPr>
          <p:cNvSpPr>
            <a:spLocks noGrp="1"/>
          </p:cNvSpPr>
          <p:nvPr>
            <p:ph idx="1"/>
          </p:nvPr>
        </p:nvSpPr>
        <p:spPr>
          <a:xfrm>
            <a:off x="1024128" y="2286000"/>
            <a:ext cx="8018271" cy="4023360"/>
          </a:xfrm>
        </p:spPr>
        <p:txBody>
          <a:bodyPr>
            <a:normAutofit/>
          </a:bodyPr>
          <a:lstStyle/>
          <a:p>
            <a:r>
              <a:rPr lang="en-US" sz="2800" dirty="0"/>
              <a:t>Videos up to 15 minutes</a:t>
            </a:r>
          </a:p>
          <a:p>
            <a:r>
              <a:rPr lang="en-US" sz="2800" dirty="0"/>
              <a:t>Screencast, </a:t>
            </a:r>
            <a:r>
              <a:rPr lang="en-US" sz="2800" dirty="0" err="1"/>
              <a:t>slidecast</a:t>
            </a:r>
            <a:r>
              <a:rPr lang="en-US" sz="2800" dirty="0"/>
              <a:t>, and/or webcam</a:t>
            </a:r>
          </a:p>
          <a:p>
            <a:r>
              <a:rPr lang="en-US" sz="2800" dirty="0"/>
              <a:t>Caption</a:t>
            </a:r>
          </a:p>
          <a:p>
            <a:r>
              <a:rPr lang="en-US" sz="2800" dirty="0"/>
              <a:t>Upload to Screencast-O-Matic or YouTube </a:t>
            </a:r>
          </a:p>
          <a:p>
            <a:r>
              <a:rPr lang="en-US" sz="2800" dirty="0"/>
              <a:t>Download to desktop</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72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AB63F5A-E23C-404E-A6CC-468F533A6F73}"/>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5400" cap="none" spc="200" dirty="0">
                <a:solidFill>
                  <a:srgbClr val="FFFFFF"/>
                </a:solidFill>
              </a:rPr>
              <a:t>Personal Favorites: </a:t>
            </a:r>
            <a:br>
              <a:rPr lang="en-US" sz="5400" cap="none" spc="200" dirty="0">
                <a:solidFill>
                  <a:srgbClr val="FFFFFF"/>
                </a:solidFill>
              </a:rPr>
            </a:br>
            <a:r>
              <a:rPr lang="en-US" sz="5400" cap="none" spc="200" dirty="0">
                <a:solidFill>
                  <a:srgbClr val="FFFFFF"/>
                </a:solidFill>
              </a:rPr>
              <a:t>Skitch &amp; Jing</a:t>
            </a:r>
          </a:p>
        </p:txBody>
      </p:sp>
      <p:sp useBgFill="1">
        <p:nvSpPr>
          <p:cNvPr id="23" name="Rectangle 2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kitch logo">
            <a:extLst>
              <a:ext uri="{FF2B5EF4-FFF2-40B4-BE49-F238E27FC236}">
                <a16:creationId xmlns:a16="http://schemas.microsoft.com/office/drawing/2014/main" id="{77CD12AC-B4EE-134A-B37F-800288F6F28F}"/>
              </a:ext>
            </a:extLst>
          </p:cNvPr>
          <p:cNvPicPr>
            <a:picLocks noChangeAspect="1"/>
          </p:cNvPicPr>
          <p:nvPr/>
        </p:nvPicPr>
        <p:blipFill>
          <a:blip r:embed="rId3"/>
          <a:stretch>
            <a:fillRect/>
          </a:stretch>
        </p:blipFill>
        <p:spPr>
          <a:xfrm>
            <a:off x="614420" y="484632"/>
            <a:ext cx="5109475" cy="3602180"/>
          </a:xfrm>
          <a:prstGeom prst="rect">
            <a:avLst/>
          </a:prstGeom>
        </p:spPr>
      </p:pic>
      <p:cxnSp>
        <p:nvCxnSpPr>
          <p:cNvPr id="25" name="Straight Connector 2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Jing logo">
            <a:extLst>
              <a:ext uri="{FF2B5EF4-FFF2-40B4-BE49-F238E27FC236}">
                <a16:creationId xmlns:a16="http://schemas.microsoft.com/office/drawing/2014/main" id="{9BF5C46B-0A89-6241-9D78-53CE1E85AE34}"/>
              </a:ext>
            </a:extLst>
          </p:cNvPr>
          <p:cNvPicPr>
            <a:picLocks noChangeAspect="1"/>
          </p:cNvPicPr>
          <p:nvPr/>
        </p:nvPicPr>
        <p:blipFill>
          <a:blip r:embed="rId4"/>
          <a:stretch>
            <a:fillRect/>
          </a:stretch>
        </p:blipFill>
        <p:spPr>
          <a:xfrm>
            <a:off x="7294945" y="484632"/>
            <a:ext cx="3427881" cy="3602181"/>
          </a:xfrm>
          <a:prstGeom prst="rect">
            <a:avLst/>
          </a:prstGeom>
        </p:spPr>
      </p:pic>
      <p:cxnSp>
        <p:nvCxnSpPr>
          <p:cNvPr id="27" name="Straight Connector 2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45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7516-95E4-A041-94CC-B3C8DBA88A08}"/>
              </a:ext>
            </a:extLst>
          </p:cNvPr>
          <p:cNvSpPr>
            <a:spLocks noGrp="1"/>
          </p:cNvSpPr>
          <p:nvPr>
            <p:ph type="title"/>
          </p:nvPr>
        </p:nvSpPr>
        <p:spPr/>
        <p:txBody>
          <a:bodyPr>
            <a:normAutofit/>
          </a:bodyPr>
          <a:lstStyle/>
          <a:p>
            <a:r>
              <a:rPr lang="en-US" sz="5400" cap="none" dirty="0"/>
              <a:t>Tips for Going Synchronous</a:t>
            </a:r>
          </a:p>
        </p:txBody>
      </p:sp>
      <p:sp>
        <p:nvSpPr>
          <p:cNvPr id="3" name="Content Placeholder 2">
            <a:extLst>
              <a:ext uri="{FF2B5EF4-FFF2-40B4-BE49-F238E27FC236}">
                <a16:creationId xmlns:a16="http://schemas.microsoft.com/office/drawing/2014/main" id="{F0137386-AD75-7644-A3DE-EEE34765C466}"/>
              </a:ext>
            </a:extLst>
          </p:cNvPr>
          <p:cNvSpPr>
            <a:spLocks noGrp="1"/>
          </p:cNvSpPr>
          <p:nvPr>
            <p:ph idx="1"/>
          </p:nvPr>
        </p:nvSpPr>
        <p:spPr/>
        <p:txBody>
          <a:bodyPr>
            <a:normAutofit/>
          </a:bodyPr>
          <a:lstStyle/>
          <a:p>
            <a:r>
              <a:rPr lang="en-US" sz="2800" dirty="0"/>
              <a:t>Provide instructions on how to access the session / tech support.</a:t>
            </a:r>
          </a:p>
          <a:p>
            <a:r>
              <a:rPr lang="en-US" sz="2800" dirty="0"/>
              <a:t>Use slides.  </a:t>
            </a:r>
          </a:p>
          <a:p>
            <a:r>
              <a:rPr lang="en-US" sz="2800" dirty="0"/>
              <a:t>Arrive early. </a:t>
            </a:r>
          </a:p>
          <a:p>
            <a:r>
              <a:rPr lang="en-US" sz="2800" dirty="0"/>
              <a:t>Break it up. </a:t>
            </a:r>
          </a:p>
          <a:p>
            <a:r>
              <a:rPr lang="en-US" sz="2800" dirty="0"/>
              <a:t>Incorporate active learning. </a:t>
            </a:r>
          </a:p>
          <a:p>
            <a:r>
              <a:rPr lang="en-US" sz="2800" dirty="0"/>
              <a:t>Encourage the use of chat. </a:t>
            </a:r>
          </a:p>
          <a:p>
            <a:r>
              <a:rPr lang="en-US" sz="2800" dirty="0"/>
              <a:t>Small group work is possible.</a:t>
            </a:r>
          </a:p>
          <a:p>
            <a:pPr marL="128016" lvl="1" indent="0">
              <a:buNone/>
            </a:pPr>
            <a:endParaRPr lang="en-US" sz="2400" dirty="0"/>
          </a:p>
        </p:txBody>
      </p:sp>
    </p:spTree>
    <p:extLst>
      <p:ext uri="{BB962C8B-B14F-4D97-AF65-F5344CB8AC3E}">
        <p14:creationId xmlns:p14="http://schemas.microsoft.com/office/powerpoint/2010/main" val="213536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B83F-73B9-4840-85CF-1F86C5CDF5E0}"/>
              </a:ext>
            </a:extLst>
          </p:cNvPr>
          <p:cNvSpPr>
            <a:spLocks noGrp="1"/>
          </p:cNvSpPr>
          <p:nvPr>
            <p:ph type="title"/>
          </p:nvPr>
        </p:nvSpPr>
        <p:spPr/>
        <p:txBody>
          <a:bodyPr>
            <a:normAutofit/>
          </a:bodyPr>
          <a:lstStyle/>
          <a:p>
            <a:r>
              <a:rPr lang="en-US" sz="5400" cap="none" dirty="0"/>
              <a:t>A Model for Synchronous Info Lit Instruction</a:t>
            </a:r>
          </a:p>
        </p:txBody>
      </p:sp>
      <p:sp>
        <p:nvSpPr>
          <p:cNvPr id="3" name="Content Placeholder 2">
            <a:extLst>
              <a:ext uri="{FF2B5EF4-FFF2-40B4-BE49-F238E27FC236}">
                <a16:creationId xmlns:a16="http://schemas.microsoft.com/office/drawing/2014/main" id="{A2299132-514B-A04C-AA0F-F2CB11FCD902}"/>
              </a:ext>
            </a:extLst>
          </p:cNvPr>
          <p:cNvSpPr>
            <a:spLocks noGrp="1"/>
          </p:cNvSpPr>
          <p:nvPr>
            <p:ph idx="1"/>
          </p:nvPr>
        </p:nvSpPr>
        <p:spPr/>
        <p:txBody>
          <a:bodyPr>
            <a:normAutofit/>
          </a:bodyPr>
          <a:lstStyle/>
          <a:p>
            <a:r>
              <a:rPr lang="en-US" sz="2800" dirty="0"/>
              <a:t>Welcome/Introduction [5 min]</a:t>
            </a:r>
          </a:p>
          <a:p>
            <a:r>
              <a:rPr lang="en-US" sz="2800" dirty="0"/>
              <a:t>Discussion – What can I help you learn? [5 min]</a:t>
            </a:r>
          </a:p>
          <a:p>
            <a:r>
              <a:rPr lang="en-US" sz="2800" dirty="0"/>
              <a:t>Lecture / Poll Activity on Boolean Searching [15 min]</a:t>
            </a:r>
          </a:p>
          <a:p>
            <a:r>
              <a:rPr lang="en-US" sz="2800" dirty="0"/>
              <a:t>Desktop Sharing – Demonstrate a Database [10 min]</a:t>
            </a:r>
          </a:p>
          <a:p>
            <a:r>
              <a:rPr lang="en-US" sz="2800" dirty="0"/>
              <a:t>Lecture / Activity on Subject Headings [10 min]</a:t>
            </a:r>
          </a:p>
          <a:p>
            <a:r>
              <a:rPr lang="en-US" sz="2800" dirty="0"/>
              <a:t>Q and A [5 min]</a:t>
            </a:r>
          </a:p>
        </p:txBody>
      </p:sp>
    </p:spTree>
    <p:extLst>
      <p:ext uri="{BB962C8B-B14F-4D97-AF65-F5344CB8AC3E}">
        <p14:creationId xmlns:p14="http://schemas.microsoft.com/office/powerpoint/2010/main" val="313003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281B-322D-AE4B-B197-C4C55072F96E}"/>
              </a:ext>
            </a:extLst>
          </p:cNvPr>
          <p:cNvSpPr>
            <a:spLocks noGrp="1"/>
          </p:cNvSpPr>
          <p:nvPr>
            <p:ph type="title"/>
          </p:nvPr>
        </p:nvSpPr>
        <p:spPr>
          <a:xfrm>
            <a:off x="1024128" y="585216"/>
            <a:ext cx="6066818" cy="1499616"/>
          </a:xfrm>
        </p:spPr>
        <p:txBody>
          <a:bodyPr>
            <a:normAutofit/>
          </a:bodyPr>
          <a:lstStyle/>
          <a:p>
            <a:r>
              <a:rPr lang="en-US" cap="none"/>
              <a:t>Bonus Tips!</a:t>
            </a:r>
          </a:p>
        </p:txBody>
      </p:sp>
      <p:sp>
        <p:nvSpPr>
          <p:cNvPr id="3" name="Content Placeholder 2">
            <a:extLst>
              <a:ext uri="{FF2B5EF4-FFF2-40B4-BE49-F238E27FC236}">
                <a16:creationId xmlns:a16="http://schemas.microsoft.com/office/drawing/2014/main" id="{0B046126-DC3E-7D4E-AB52-E269C865BEA2}"/>
              </a:ext>
            </a:extLst>
          </p:cNvPr>
          <p:cNvSpPr>
            <a:spLocks noGrp="1"/>
          </p:cNvSpPr>
          <p:nvPr>
            <p:ph idx="1"/>
          </p:nvPr>
        </p:nvSpPr>
        <p:spPr>
          <a:xfrm>
            <a:off x="1024128" y="2286000"/>
            <a:ext cx="6066818" cy="4023360"/>
          </a:xfrm>
        </p:spPr>
        <p:txBody>
          <a:bodyPr>
            <a:normAutofit/>
          </a:bodyPr>
          <a:lstStyle/>
          <a:p>
            <a:r>
              <a:rPr lang="en-US" sz="2800" dirty="0"/>
              <a:t>Go audio only.</a:t>
            </a:r>
          </a:p>
          <a:p>
            <a:r>
              <a:rPr lang="en-US" sz="2800" dirty="0"/>
              <a:t>Use a headset mic. </a:t>
            </a:r>
          </a:p>
        </p:txBody>
      </p:sp>
      <p:pic>
        <p:nvPicPr>
          <p:cNvPr id="5" name="Picture 4" descr="A cat lays on the bed, holding a headset microphone.">
            <a:extLst>
              <a:ext uri="{FF2B5EF4-FFF2-40B4-BE49-F238E27FC236}">
                <a16:creationId xmlns:a16="http://schemas.microsoft.com/office/drawing/2014/main" id="{EAD73037-E8A8-6148-94BB-9434FE63C13F}"/>
              </a:ext>
            </a:extLst>
          </p:cNvPr>
          <p:cNvPicPr>
            <a:picLocks noChangeAspect="1"/>
          </p:cNvPicPr>
          <p:nvPr/>
        </p:nvPicPr>
        <p:blipFill rotWithShape="1">
          <a:blip r:embed="rId3"/>
          <a:srcRect l="5492" t="4848" r="26225" b="13031"/>
          <a:stretch/>
        </p:blipFill>
        <p:spPr>
          <a:xfrm>
            <a:off x="7890164" y="7577"/>
            <a:ext cx="4301836" cy="6898211"/>
          </a:xfrm>
          <a:prstGeom prst="rect">
            <a:avLst/>
          </a:prstGeom>
        </p:spPr>
      </p:pic>
    </p:spTree>
    <p:extLst>
      <p:ext uri="{BB962C8B-B14F-4D97-AF65-F5344CB8AC3E}">
        <p14:creationId xmlns:p14="http://schemas.microsoft.com/office/powerpoint/2010/main" val="169209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63F5A-E23C-404E-A6CC-468F533A6F73}"/>
              </a:ext>
            </a:extLst>
          </p:cNvPr>
          <p:cNvSpPr>
            <a:spLocks noGrp="1"/>
          </p:cNvSpPr>
          <p:nvPr>
            <p:ph type="title"/>
          </p:nvPr>
        </p:nvSpPr>
        <p:spPr>
          <a:xfrm>
            <a:off x="178906" y="4960137"/>
            <a:ext cx="8050694" cy="1463040"/>
          </a:xfrm>
        </p:spPr>
        <p:txBody>
          <a:bodyPr vert="horz" lIns="91440" tIns="45720" rIns="91440" bIns="45720" rtlCol="0" anchor="ctr">
            <a:normAutofit/>
          </a:bodyPr>
          <a:lstStyle/>
          <a:p>
            <a:pPr algn="r"/>
            <a:r>
              <a:rPr lang="en-US" sz="5400" kern="1200" cap="none" spc="200" baseline="0" dirty="0">
                <a:solidFill>
                  <a:srgbClr val="FFFFFF"/>
                </a:solidFill>
                <a:latin typeface="+mj-lt"/>
                <a:ea typeface="+mj-ea"/>
                <a:cs typeface="+mj-cs"/>
              </a:rPr>
              <a:t>Personal Favorite: </a:t>
            </a:r>
            <a:r>
              <a:rPr lang="en-US" sz="5400" kern="1200" cap="none" spc="200" baseline="0" dirty="0" err="1">
                <a:solidFill>
                  <a:srgbClr val="FFFFFF"/>
                </a:solidFill>
                <a:latin typeface="+mj-lt"/>
                <a:ea typeface="+mj-ea"/>
                <a:cs typeface="+mj-cs"/>
              </a:rPr>
              <a:t>AnswerGarden</a:t>
            </a:r>
            <a:endParaRPr lang="en-US" sz="5400" kern="1200" cap="none" spc="200" baseline="0" dirty="0">
              <a:solidFill>
                <a:srgbClr val="FFFFFF"/>
              </a:solidFill>
              <a:latin typeface="+mj-lt"/>
              <a:ea typeface="+mj-ea"/>
              <a:cs typeface="+mj-cs"/>
            </a:endParaRPr>
          </a:p>
        </p:txBody>
      </p:sp>
      <p:pic>
        <p:nvPicPr>
          <p:cNvPr id="5" name="Content Placeholder 4" descr="word cloud generated by AnswerGarden">
            <a:extLst>
              <a:ext uri="{FF2B5EF4-FFF2-40B4-BE49-F238E27FC236}">
                <a16:creationId xmlns:a16="http://schemas.microsoft.com/office/drawing/2014/main" id="{3D02738B-F9CA-194E-9099-212744C61128}"/>
              </a:ext>
            </a:extLst>
          </p:cNvPr>
          <p:cNvPicPr>
            <a:picLocks noChangeAspect="1"/>
          </p:cNvPicPr>
          <p:nvPr/>
        </p:nvPicPr>
        <p:blipFill>
          <a:blip r:embed="rId3"/>
          <a:stretch>
            <a:fillRect/>
          </a:stretch>
        </p:blipFill>
        <p:spPr>
          <a:xfrm>
            <a:off x="1126635" y="218664"/>
            <a:ext cx="9938730" cy="4298499"/>
          </a:xfrm>
          <a:prstGeom prst="rect">
            <a:avLst/>
          </a:prstGeom>
        </p:spPr>
      </p:pic>
      <p:cxnSp>
        <p:nvCxnSpPr>
          <p:cNvPr id="20" name="Straight Connector 19">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0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170A-D08D-8843-BC32-8EFF09BD208A}"/>
              </a:ext>
            </a:extLst>
          </p:cNvPr>
          <p:cNvSpPr>
            <a:spLocks noGrp="1"/>
          </p:cNvSpPr>
          <p:nvPr>
            <p:ph type="title"/>
          </p:nvPr>
        </p:nvSpPr>
        <p:spPr/>
        <p:txBody>
          <a:bodyPr>
            <a:normAutofit/>
          </a:bodyPr>
          <a:lstStyle/>
          <a:p>
            <a:r>
              <a:rPr lang="en-US" sz="5400" cap="none" dirty="0"/>
              <a:t>Try </a:t>
            </a:r>
            <a:r>
              <a:rPr lang="en-US" sz="5400" cap="none" dirty="0" err="1"/>
              <a:t>AnswerGarden</a:t>
            </a:r>
            <a:endParaRPr lang="en-US" sz="5400" cap="none" dirty="0"/>
          </a:p>
        </p:txBody>
      </p:sp>
      <p:sp>
        <p:nvSpPr>
          <p:cNvPr id="3" name="Content Placeholder 2">
            <a:extLst>
              <a:ext uri="{FF2B5EF4-FFF2-40B4-BE49-F238E27FC236}">
                <a16:creationId xmlns:a16="http://schemas.microsoft.com/office/drawing/2014/main" id="{E8F3E905-DA4A-9C40-ACF5-B1F593D874C0}"/>
              </a:ext>
            </a:extLst>
          </p:cNvPr>
          <p:cNvSpPr>
            <a:spLocks noGrp="1"/>
          </p:cNvSpPr>
          <p:nvPr>
            <p:ph idx="1"/>
          </p:nvPr>
        </p:nvSpPr>
        <p:spPr/>
        <p:txBody>
          <a:bodyPr>
            <a:normAutofit/>
          </a:bodyPr>
          <a:lstStyle/>
          <a:p>
            <a:r>
              <a:rPr lang="en-US" sz="2800" dirty="0"/>
              <a:t>1. Go to </a:t>
            </a:r>
            <a:r>
              <a:rPr lang="en-US" sz="2800" dirty="0">
                <a:hlinkClick r:id="rId2"/>
              </a:rPr>
              <a:t>https://answergarden.ch/1148810</a:t>
            </a:r>
            <a:endParaRPr lang="en-US" sz="2800" dirty="0"/>
          </a:p>
          <a:p>
            <a:r>
              <a:rPr lang="en-US" sz="2800" dirty="0"/>
              <a:t>2. Enter a one-word answer: </a:t>
            </a:r>
          </a:p>
          <a:p>
            <a:pPr marL="515938" indent="-79375"/>
            <a:r>
              <a:rPr lang="en-US" sz="2800" dirty="0"/>
              <a:t>How do you feel about moving your instruction online?</a:t>
            </a:r>
          </a:p>
          <a:p>
            <a:r>
              <a:rPr lang="en-US" sz="2800" dirty="0"/>
              <a:t>3. Answer again with a new word (optional).</a:t>
            </a:r>
          </a:p>
          <a:p>
            <a:r>
              <a:rPr lang="en-US" sz="2800" dirty="0"/>
              <a:t>4. Refresh your screen to see the word cloud emerge.</a:t>
            </a:r>
          </a:p>
        </p:txBody>
      </p:sp>
    </p:spTree>
    <p:extLst>
      <p:ext uri="{BB962C8B-B14F-4D97-AF65-F5344CB8AC3E}">
        <p14:creationId xmlns:p14="http://schemas.microsoft.com/office/powerpoint/2010/main" val="217098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6D4003-870B-4E45-BBD5-EAF644688CF5}"/>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5400" cap="none" dirty="0">
                <a:solidFill>
                  <a:schemeClr val="tx1">
                    <a:alpha val="80000"/>
                  </a:schemeClr>
                </a:solidFill>
              </a:rPr>
              <a:t>I’m stressed. </a:t>
            </a:r>
            <a:br>
              <a:rPr lang="en-US" sz="5400" cap="none" dirty="0">
                <a:solidFill>
                  <a:schemeClr val="tx1">
                    <a:alpha val="80000"/>
                  </a:schemeClr>
                </a:solidFill>
              </a:rPr>
            </a:br>
            <a:br>
              <a:rPr lang="en-US" sz="5400" cap="none" dirty="0">
                <a:solidFill>
                  <a:schemeClr val="tx1">
                    <a:alpha val="80000"/>
                  </a:schemeClr>
                </a:solidFill>
              </a:rPr>
            </a:br>
            <a:r>
              <a:rPr lang="en-US" sz="5400" cap="none" dirty="0">
                <a:solidFill>
                  <a:schemeClr val="tx1">
                    <a:alpha val="80000"/>
                  </a:schemeClr>
                </a:solidFill>
              </a:rPr>
              <a:t>You’re stressed. </a:t>
            </a:r>
            <a:br>
              <a:rPr lang="en-US" sz="5400" cap="none" dirty="0">
                <a:solidFill>
                  <a:schemeClr val="tx1">
                    <a:alpha val="80000"/>
                  </a:schemeClr>
                </a:solidFill>
              </a:rPr>
            </a:br>
            <a:br>
              <a:rPr lang="en-US" sz="5400" cap="none" dirty="0">
                <a:solidFill>
                  <a:schemeClr val="tx1">
                    <a:alpha val="80000"/>
                  </a:schemeClr>
                </a:solidFill>
              </a:rPr>
            </a:br>
            <a:r>
              <a:rPr lang="en-US" sz="5400" cap="none" dirty="0">
                <a:solidFill>
                  <a:schemeClr val="tx1">
                    <a:alpha val="80000"/>
                  </a:schemeClr>
                </a:solidFill>
              </a:rPr>
              <a:t>We’re all stressed.</a:t>
            </a:r>
          </a:p>
        </p:txBody>
      </p:sp>
      <p:sp>
        <p:nvSpPr>
          <p:cNvPr id="5" name="Text Placeholder 4">
            <a:extLst>
              <a:ext uri="{FF2B5EF4-FFF2-40B4-BE49-F238E27FC236}">
                <a16:creationId xmlns:a16="http://schemas.microsoft.com/office/drawing/2014/main" id="{4BD3BF94-EF33-DE49-9FF3-D47C2E5CAE3B}"/>
              </a:ext>
            </a:extLst>
          </p:cNvPr>
          <p:cNvSpPr>
            <a:spLocks noGrp="1"/>
          </p:cNvSpPr>
          <p:nvPr>
            <p:ph type="body" idx="1"/>
          </p:nvPr>
        </p:nvSpPr>
        <p:spPr>
          <a:xfrm>
            <a:off x="8451608" y="643467"/>
            <a:ext cx="3096926" cy="5571066"/>
          </a:xfrm>
        </p:spPr>
        <p:txBody>
          <a:bodyPr vert="horz" lIns="91440" tIns="45720" rIns="91440" bIns="45720" rtlCol="0" anchor="ctr">
            <a:normAutofit/>
          </a:bodyPr>
          <a:lstStyle/>
          <a:p>
            <a:endParaRPr lang="en-US" sz="2000" dirty="0"/>
          </a:p>
        </p:txBody>
      </p:sp>
      <p:cxnSp>
        <p:nvCxnSpPr>
          <p:cNvPr id="18" name="Straight Connector 17">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ice cream cone">
            <a:extLst>
              <a:ext uri="{FF2B5EF4-FFF2-40B4-BE49-F238E27FC236}">
                <a16:creationId xmlns:a16="http://schemas.microsoft.com/office/drawing/2014/main" id="{9013834F-227F-7F48-B39B-8A92AFD2A58E}"/>
              </a:ext>
            </a:extLst>
          </p:cNvPr>
          <p:cNvPicPr>
            <a:picLocks noChangeAspect="1"/>
          </p:cNvPicPr>
          <p:nvPr/>
        </p:nvPicPr>
        <p:blipFill rotWithShape="1">
          <a:blip r:embed="rId3"/>
          <a:srcRect l="12963" r="44512"/>
          <a:stretch/>
        </p:blipFill>
        <p:spPr>
          <a:xfrm>
            <a:off x="8343949" y="643467"/>
            <a:ext cx="3553678" cy="5571066"/>
          </a:xfrm>
          <a:prstGeom prst="rect">
            <a:avLst/>
          </a:prstGeom>
        </p:spPr>
      </p:pic>
      <p:sp>
        <p:nvSpPr>
          <p:cNvPr id="13" name="TextBox 12">
            <a:extLst>
              <a:ext uri="{FF2B5EF4-FFF2-40B4-BE49-F238E27FC236}">
                <a16:creationId xmlns:a16="http://schemas.microsoft.com/office/drawing/2014/main" id="{32B4FEB9-3E56-5844-A6F7-7F533001DFC0}"/>
              </a:ext>
            </a:extLst>
          </p:cNvPr>
          <p:cNvSpPr txBox="1"/>
          <p:nvPr/>
        </p:nvSpPr>
        <p:spPr>
          <a:xfrm>
            <a:off x="8386843" y="6333587"/>
            <a:ext cx="3993942" cy="369332"/>
          </a:xfrm>
          <a:prstGeom prst="rect">
            <a:avLst/>
          </a:prstGeom>
          <a:noFill/>
        </p:spPr>
        <p:txBody>
          <a:bodyPr wrap="square" rtlCol="0">
            <a:spAutoFit/>
          </a:bodyPr>
          <a:lstStyle/>
          <a:p>
            <a:r>
              <a:rPr lang="en-US"/>
              <a:t>Image by </a:t>
            </a:r>
            <a:r>
              <a:rPr lang="en-US" u="sng">
                <a:hlinkClick r:id="rId4"/>
              </a:rPr>
              <a:t>SilviaEmilie</a:t>
            </a:r>
            <a:r>
              <a:rPr lang="en-US"/>
              <a:t> from </a:t>
            </a:r>
            <a:r>
              <a:rPr lang="en-US" u="sng">
                <a:hlinkClick r:id="rId5"/>
              </a:rPr>
              <a:t>Pixabay</a:t>
            </a:r>
            <a:r>
              <a:rPr lang="en-US"/>
              <a:t> </a:t>
            </a:r>
            <a:endParaRPr lang="en-US" dirty="0"/>
          </a:p>
        </p:txBody>
      </p:sp>
    </p:spTree>
    <p:extLst>
      <p:ext uri="{BB962C8B-B14F-4D97-AF65-F5344CB8AC3E}">
        <p14:creationId xmlns:p14="http://schemas.microsoft.com/office/powerpoint/2010/main" val="125665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AE5F1-F626-E54F-A6DF-3830A3CD1122}"/>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cap="none" spc="200" dirty="0"/>
              <a:t>Q and A</a:t>
            </a:r>
            <a:endParaRPr lang="en-US" sz="6000" spc="200" dirty="0"/>
          </a:p>
        </p:txBody>
      </p:sp>
      <p:sp>
        <p:nvSpPr>
          <p:cNvPr id="28" name="Rectangle 27">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78185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3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D672FEE-5F8A-1442-8DB3-D46AD9A60AD3}"/>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Final thoughts</a:t>
            </a:r>
          </a:p>
        </p:txBody>
      </p:sp>
      <p:pic>
        <p:nvPicPr>
          <p:cNvPr id="10" name="Picture 9" descr="man running down a deserted highway">
            <a:extLst>
              <a:ext uri="{FF2B5EF4-FFF2-40B4-BE49-F238E27FC236}">
                <a16:creationId xmlns:a16="http://schemas.microsoft.com/office/drawing/2014/main" id="{AF8E0178-F0BC-D647-A226-EE8AFAAB1F6A}"/>
              </a:ext>
            </a:extLst>
          </p:cNvPr>
          <p:cNvPicPr>
            <a:picLocks noChangeAspect="1"/>
          </p:cNvPicPr>
          <p:nvPr/>
        </p:nvPicPr>
        <p:blipFill rotWithShape="1">
          <a:blip r:embed="rId3"/>
          <a:srcRect t="2432" r="1" b="10390"/>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3E76BAF-375C-0242-917A-6CC0BB266DBE}"/>
              </a:ext>
            </a:extLst>
          </p:cNvPr>
          <p:cNvSpPr>
            <a:spLocks noGrp="1"/>
          </p:cNvSpPr>
          <p:nvPr>
            <p:ph idx="1"/>
          </p:nvPr>
        </p:nvSpPr>
        <p:spPr>
          <a:xfrm>
            <a:off x="8029319" y="917725"/>
            <a:ext cx="3638425" cy="4852362"/>
          </a:xfrm>
        </p:spPr>
        <p:txBody>
          <a:bodyPr anchor="ctr">
            <a:normAutofit/>
          </a:bodyPr>
          <a:lstStyle/>
          <a:p>
            <a:r>
              <a:rPr lang="en-US" sz="2800" dirty="0">
                <a:solidFill>
                  <a:srgbClr val="FFFFFF"/>
                </a:solidFill>
              </a:rPr>
              <a:t>Start from where you are.</a:t>
            </a:r>
          </a:p>
          <a:p>
            <a:r>
              <a:rPr lang="en-US" sz="2800" dirty="0">
                <a:solidFill>
                  <a:srgbClr val="FFFFFF"/>
                </a:solidFill>
              </a:rPr>
              <a:t>Do what you can.</a:t>
            </a:r>
          </a:p>
          <a:p>
            <a:r>
              <a:rPr lang="en-US" sz="2800" dirty="0">
                <a:solidFill>
                  <a:srgbClr val="FFFFFF"/>
                </a:solidFill>
              </a:rPr>
              <a:t>Be human first. </a:t>
            </a:r>
          </a:p>
          <a:p>
            <a:r>
              <a:rPr lang="en-US" sz="2800" dirty="0">
                <a:solidFill>
                  <a:srgbClr val="FFFFFF"/>
                </a:solidFill>
              </a:rPr>
              <a:t>You can do hard things!</a:t>
            </a:r>
          </a:p>
        </p:txBody>
      </p:sp>
    </p:spTree>
    <p:extLst>
      <p:ext uri="{BB962C8B-B14F-4D97-AF65-F5344CB8AC3E}">
        <p14:creationId xmlns:p14="http://schemas.microsoft.com/office/powerpoint/2010/main" val="286428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63DF5-C787-A946-8DD0-460E2622076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cap="none" spc="200" dirty="0">
                <a:solidFill>
                  <a:schemeClr val="tx1">
                    <a:alpha val="80000"/>
                  </a:schemeClr>
                </a:solidFill>
              </a:rPr>
              <a:t>Thank you</a:t>
            </a:r>
            <a:br>
              <a:rPr lang="en-US" sz="6600" cap="none" spc="200" dirty="0">
                <a:solidFill>
                  <a:schemeClr val="tx1">
                    <a:alpha val="80000"/>
                  </a:schemeClr>
                </a:solidFill>
              </a:rPr>
            </a:br>
            <a:r>
              <a:rPr lang="en-US" sz="6600" cap="none" spc="200" dirty="0">
                <a:solidFill>
                  <a:schemeClr val="tx1">
                    <a:alpha val="80000"/>
                  </a:schemeClr>
                </a:solidFill>
              </a:rPr>
              <a:t>and good luck!</a:t>
            </a:r>
          </a:p>
        </p:txBody>
      </p:sp>
      <p:cxnSp>
        <p:nvCxnSpPr>
          <p:cNvPr id="15" name="Straight Connector 14">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two hands covered in soap">
            <a:extLst>
              <a:ext uri="{FF2B5EF4-FFF2-40B4-BE49-F238E27FC236}">
                <a16:creationId xmlns:a16="http://schemas.microsoft.com/office/drawing/2014/main" id="{5515EAA2-7A72-474E-9AD4-77F9D563A444}"/>
              </a:ext>
            </a:extLst>
          </p:cNvPr>
          <p:cNvPicPr>
            <a:picLocks noChangeAspect="1"/>
          </p:cNvPicPr>
          <p:nvPr/>
        </p:nvPicPr>
        <p:blipFill rotWithShape="1">
          <a:blip r:embed="rId2"/>
          <a:srcRect l="14047" r="31833"/>
          <a:stretch/>
        </p:blipFill>
        <p:spPr>
          <a:xfrm>
            <a:off x="8386842" y="982880"/>
            <a:ext cx="3540503" cy="4892239"/>
          </a:xfrm>
          <a:prstGeom prst="rect">
            <a:avLst/>
          </a:prstGeom>
        </p:spPr>
      </p:pic>
      <p:sp>
        <p:nvSpPr>
          <p:cNvPr id="5" name="TextBox 4">
            <a:extLst>
              <a:ext uri="{FF2B5EF4-FFF2-40B4-BE49-F238E27FC236}">
                <a16:creationId xmlns:a16="http://schemas.microsoft.com/office/drawing/2014/main" id="{C4541A4E-E655-004F-ACB1-2D1B684B9C1F}"/>
              </a:ext>
            </a:extLst>
          </p:cNvPr>
          <p:cNvSpPr txBox="1"/>
          <p:nvPr/>
        </p:nvSpPr>
        <p:spPr>
          <a:xfrm>
            <a:off x="7808141" y="5949905"/>
            <a:ext cx="4119204" cy="369332"/>
          </a:xfrm>
          <a:prstGeom prst="rect">
            <a:avLst/>
          </a:prstGeom>
          <a:noFill/>
        </p:spPr>
        <p:txBody>
          <a:bodyPr wrap="square" rtlCol="0">
            <a:spAutoFit/>
          </a:bodyPr>
          <a:lstStyle/>
          <a:p>
            <a:pPr algn="r"/>
            <a:r>
              <a:rPr lang="en-US" dirty="0"/>
              <a:t>Image </a:t>
            </a:r>
            <a:r>
              <a:rPr lang="en-US" u="sng" dirty="0">
                <a:hlinkClick r:id="rId3"/>
              </a:rPr>
              <a:t>jacqueline macou</a:t>
            </a:r>
            <a:r>
              <a:rPr lang="en-US" dirty="0"/>
              <a:t>, </a:t>
            </a:r>
            <a:r>
              <a:rPr lang="en-US" u="sng" dirty="0">
                <a:hlinkClick r:id="rId4"/>
              </a:rPr>
              <a:t>Pixabay</a:t>
            </a:r>
            <a:r>
              <a:rPr lang="en-US" dirty="0"/>
              <a:t> </a:t>
            </a:r>
          </a:p>
        </p:txBody>
      </p:sp>
    </p:spTree>
    <p:extLst>
      <p:ext uri="{BB962C8B-B14F-4D97-AF65-F5344CB8AC3E}">
        <p14:creationId xmlns:p14="http://schemas.microsoft.com/office/powerpoint/2010/main" val="263394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6FBA3-7285-E646-8DEB-EBDB3DA19D1E}"/>
              </a:ext>
            </a:extLst>
          </p:cNvPr>
          <p:cNvSpPr>
            <a:spLocks noGrp="1"/>
          </p:cNvSpPr>
          <p:nvPr>
            <p:ph type="title"/>
          </p:nvPr>
        </p:nvSpPr>
        <p:spPr>
          <a:xfrm>
            <a:off x="964788" y="804333"/>
            <a:ext cx="3391900" cy="5249334"/>
          </a:xfrm>
        </p:spPr>
        <p:txBody>
          <a:bodyPr>
            <a:normAutofit/>
          </a:bodyPr>
          <a:lstStyle/>
          <a:p>
            <a:pPr algn="r"/>
            <a:r>
              <a:rPr lang="en-US" sz="5400" cap="none" dirty="0"/>
              <a:t>Guidelines</a:t>
            </a:r>
            <a:endParaRPr lang="en-US" cap="none" dirty="0"/>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167CD4-3206-7D43-8BB4-8C32250D49E5}"/>
              </a:ext>
            </a:extLst>
          </p:cNvPr>
          <p:cNvSpPr>
            <a:spLocks noGrp="1"/>
          </p:cNvSpPr>
          <p:nvPr>
            <p:ph idx="1"/>
          </p:nvPr>
        </p:nvSpPr>
        <p:spPr>
          <a:xfrm>
            <a:off x="4999330" y="804333"/>
            <a:ext cx="6257721" cy="5249334"/>
          </a:xfrm>
        </p:spPr>
        <p:txBody>
          <a:bodyPr anchor="ctr">
            <a:normAutofit/>
          </a:bodyPr>
          <a:lstStyle/>
          <a:p>
            <a:r>
              <a:rPr lang="en-US" sz="2800" dirty="0"/>
              <a:t>Start from where you are. </a:t>
            </a:r>
          </a:p>
          <a:p>
            <a:r>
              <a:rPr lang="en-US" sz="2800" dirty="0"/>
              <a:t>Keep it simple. </a:t>
            </a:r>
          </a:p>
          <a:p>
            <a:r>
              <a:rPr lang="en-US" sz="2800" dirty="0"/>
              <a:t>Don’t do more than you can do. </a:t>
            </a:r>
          </a:p>
        </p:txBody>
      </p:sp>
    </p:spTree>
    <p:extLst>
      <p:ext uri="{BB962C8B-B14F-4D97-AF65-F5344CB8AC3E}">
        <p14:creationId xmlns:p14="http://schemas.microsoft.com/office/powerpoint/2010/main" val="275980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descr="A person sitting with her head in her hands. ">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descr="A person sitting with her head in her hands. ">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descr="A person sitting with her head in her hands. ">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descr="A person sitting with her head in her hands. ">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A person sitting with her head in her hands. ">
            <a:extLst>
              <a:ext uri="{FF2B5EF4-FFF2-40B4-BE49-F238E27FC236}">
                <a16:creationId xmlns:a16="http://schemas.microsoft.com/office/drawing/2014/main" id="{2FDEA4FE-2FDA-2B48-9E4B-8F9C790AFD70}"/>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5400" cap="none" dirty="0">
                <a:solidFill>
                  <a:schemeClr val="tx1">
                    <a:alpha val="80000"/>
                  </a:schemeClr>
                </a:solidFill>
              </a:rPr>
              <a:t>Students are stressed, too. </a:t>
            </a:r>
            <a:br>
              <a:rPr lang="en-US" sz="5400" cap="none" dirty="0">
                <a:solidFill>
                  <a:schemeClr val="tx1">
                    <a:alpha val="80000"/>
                  </a:schemeClr>
                </a:solidFill>
              </a:rPr>
            </a:br>
            <a:br>
              <a:rPr lang="en-US" sz="5400" cap="none" dirty="0">
                <a:solidFill>
                  <a:schemeClr val="tx1">
                    <a:alpha val="80000"/>
                  </a:schemeClr>
                </a:solidFill>
              </a:rPr>
            </a:br>
            <a:r>
              <a:rPr lang="en-US" sz="5400" cap="none" dirty="0">
                <a:solidFill>
                  <a:schemeClr val="tx1">
                    <a:alpha val="80000"/>
                  </a:schemeClr>
                </a:solidFill>
              </a:rPr>
              <a:t>They may not care about information literacy right now. </a:t>
            </a:r>
            <a:br>
              <a:rPr lang="en-US" sz="5400" cap="none" dirty="0">
                <a:solidFill>
                  <a:schemeClr val="tx1">
                    <a:alpha val="80000"/>
                  </a:schemeClr>
                </a:solidFill>
              </a:rPr>
            </a:br>
            <a:br>
              <a:rPr lang="en-US" sz="5400" cap="none" dirty="0">
                <a:solidFill>
                  <a:schemeClr val="tx1">
                    <a:alpha val="80000"/>
                  </a:schemeClr>
                </a:solidFill>
              </a:rPr>
            </a:br>
            <a:r>
              <a:rPr lang="en-US" sz="5400" cap="none" dirty="0">
                <a:solidFill>
                  <a:schemeClr val="tx1">
                    <a:alpha val="80000"/>
                  </a:schemeClr>
                </a:solidFill>
              </a:rPr>
              <a:t>That’s okay. </a:t>
            </a:r>
          </a:p>
        </p:txBody>
      </p:sp>
      <p:cxnSp>
        <p:nvCxnSpPr>
          <p:cNvPr id="19" name="Straight Connector 18" descr="A person sitting with her head in her hands. ">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7" descr="A person sitting with her head in her hands. ">
            <a:extLst>
              <a:ext uri="{FF2B5EF4-FFF2-40B4-BE49-F238E27FC236}">
                <a16:creationId xmlns:a16="http://schemas.microsoft.com/office/drawing/2014/main" id="{0810EC76-760C-494A-A02A-9E4F5037A0E9}"/>
              </a:ext>
            </a:extLst>
          </p:cNvPr>
          <p:cNvPicPr>
            <a:picLocks noChangeAspect="1"/>
          </p:cNvPicPr>
          <p:nvPr/>
        </p:nvPicPr>
        <p:blipFill rotWithShape="1">
          <a:blip r:embed="rId3"/>
          <a:srcRect l="18650" r="39321"/>
          <a:stretch/>
        </p:blipFill>
        <p:spPr>
          <a:xfrm>
            <a:off x="8405881" y="643468"/>
            <a:ext cx="3519842" cy="5571065"/>
          </a:xfrm>
          <a:prstGeom prst="rect">
            <a:avLst/>
          </a:prstGeom>
        </p:spPr>
      </p:pic>
      <p:sp>
        <p:nvSpPr>
          <p:cNvPr id="20" name="TextBox 19" descr="A person sitting with her head in her hands. ">
            <a:extLst>
              <a:ext uri="{FF2B5EF4-FFF2-40B4-BE49-F238E27FC236}">
                <a16:creationId xmlns:a16="http://schemas.microsoft.com/office/drawing/2014/main" id="{200A9130-773E-0B49-8DFC-56C1097A08B8}"/>
              </a:ext>
            </a:extLst>
          </p:cNvPr>
          <p:cNvSpPr txBox="1"/>
          <p:nvPr/>
        </p:nvSpPr>
        <p:spPr>
          <a:xfrm>
            <a:off x="8405881" y="6400800"/>
            <a:ext cx="3519842" cy="369332"/>
          </a:xfrm>
          <a:prstGeom prst="rect">
            <a:avLst/>
          </a:prstGeom>
          <a:noFill/>
        </p:spPr>
        <p:txBody>
          <a:bodyPr wrap="square" rtlCol="0">
            <a:spAutoFit/>
          </a:bodyPr>
          <a:lstStyle/>
          <a:p>
            <a:r>
              <a:rPr lang="en-US" dirty="0"/>
              <a:t>Image by </a:t>
            </a:r>
            <a:r>
              <a:rPr lang="en-US" u="sng" dirty="0">
                <a:hlinkClick r:id="rId4"/>
              </a:rPr>
              <a:t>1388843</a:t>
            </a:r>
            <a:r>
              <a:rPr lang="en-US" dirty="0"/>
              <a:t> from </a:t>
            </a:r>
            <a:r>
              <a:rPr lang="en-US" u="sng" dirty="0">
                <a:hlinkClick r:id="rId5"/>
              </a:rPr>
              <a:t>Pixabay</a:t>
            </a:r>
            <a:r>
              <a:rPr lang="en-US" dirty="0"/>
              <a:t> </a:t>
            </a:r>
          </a:p>
        </p:txBody>
      </p:sp>
    </p:spTree>
    <p:extLst>
      <p:ext uri="{BB962C8B-B14F-4D97-AF65-F5344CB8AC3E}">
        <p14:creationId xmlns:p14="http://schemas.microsoft.com/office/powerpoint/2010/main" val="160407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A4FE-2FDA-2B48-9E4B-8F9C790AFD70}"/>
              </a:ext>
            </a:extLst>
          </p:cNvPr>
          <p:cNvSpPr>
            <a:spLocks noGrp="1"/>
          </p:cNvSpPr>
          <p:nvPr>
            <p:ph type="title"/>
          </p:nvPr>
        </p:nvSpPr>
        <p:spPr>
          <a:xfrm>
            <a:off x="1024128" y="585216"/>
            <a:ext cx="9720072" cy="1499616"/>
          </a:xfrm>
        </p:spPr>
        <p:txBody>
          <a:bodyPr>
            <a:normAutofit/>
          </a:bodyPr>
          <a:lstStyle/>
          <a:p>
            <a:r>
              <a:rPr lang="en-US" sz="5400" cap="none" dirty="0"/>
              <a:t>Leave no student behind.</a:t>
            </a:r>
          </a:p>
        </p:txBody>
      </p:sp>
      <p:graphicFrame>
        <p:nvGraphicFramePr>
          <p:cNvPr id="5" name="Content Placeholder 2">
            <a:extLst>
              <a:ext uri="{FF2B5EF4-FFF2-40B4-BE49-F238E27FC236}">
                <a16:creationId xmlns:a16="http://schemas.microsoft.com/office/drawing/2014/main" id="{72ECE399-5B13-4B67-92B4-3B31941E2205}"/>
              </a:ext>
            </a:extLst>
          </p:cNvPr>
          <p:cNvGraphicFramePr>
            <a:graphicFrameLocks noGrp="1"/>
          </p:cNvGraphicFramePr>
          <p:nvPr>
            <p:ph idx="1"/>
            <p:extLst>
              <p:ext uri="{D42A27DB-BD31-4B8C-83A1-F6EECF244321}">
                <p14:modId xmlns:p14="http://schemas.microsoft.com/office/powerpoint/2010/main" val="395691529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34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5">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7">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17870-7C7A-D345-8AE6-52E0436D6682}"/>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5400" cap="none" dirty="0">
                <a:solidFill>
                  <a:schemeClr val="tx1">
                    <a:alpha val="80000"/>
                  </a:schemeClr>
                </a:solidFill>
              </a:rPr>
              <a:t>Synchronous or asynchronous?</a:t>
            </a:r>
          </a:p>
        </p:txBody>
      </p:sp>
      <p:cxnSp>
        <p:nvCxnSpPr>
          <p:cNvPr id="36" name="Straight Connector 29">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70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7870-7C7A-D345-8AE6-52E0436D6682}"/>
              </a:ext>
            </a:extLst>
          </p:cNvPr>
          <p:cNvSpPr>
            <a:spLocks noGrp="1"/>
          </p:cNvSpPr>
          <p:nvPr>
            <p:ph type="title"/>
          </p:nvPr>
        </p:nvSpPr>
        <p:spPr/>
        <p:txBody>
          <a:bodyPr>
            <a:normAutofit/>
          </a:bodyPr>
          <a:lstStyle/>
          <a:p>
            <a:r>
              <a:rPr lang="en-US" sz="5400" cap="none" dirty="0"/>
              <a:t>Synchronous Instruction</a:t>
            </a:r>
          </a:p>
        </p:txBody>
      </p:sp>
      <p:sp>
        <p:nvSpPr>
          <p:cNvPr id="4" name="Text Placeholder 3">
            <a:extLst>
              <a:ext uri="{FF2B5EF4-FFF2-40B4-BE49-F238E27FC236}">
                <a16:creationId xmlns:a16="http://schemas.microsoft.com/office/drawing/2014/main" id="{EC917DF6-AFCD-B44F-99CF-2F5573D4DDA8}"/>
              </a:ext>
            </a:extLst>
          </p:cNvPr>
          <p:cNvSpPr>
            <a:spLocks noGrp="1"/>
          </p:cNvSpPr>
          <p:nvPr>
            <p:ph type="body" idx="1"/>
          </p:nvPr>
        </p:nvSpPr>
        <p:spPr/>
        <p:txBody>
          <a:bodyPr>
            <a:normAutofit/>
          </a:bodyPr>
          <a:lstStyle/>
          <a:p>
            <a:r>
              <a:rPr lang="en-US" sz="2800" dirty="0"/>
              <a:t>Advantages</a:t>
            </a:r>
          </a:p>
        </p:txBody>
      </p:sp>
      <p:sp>
        <p:nvSpPr>
          <p:cNvPr id="5" name="Content Placeholder 4">
            <a:extLst>
              <a:ext uri="{FF2B5EF4-FFF2-40B4-BE49-F238E27FC236}">
                <a16:creationId xmlns:a16="http://schemas.microsoft.com/office/drawing/2014/main" id="{D640EB0C-DF9B-1748-AD13-5F0AE19D6E8C}"/>
              </a:ext>
            </a:extLst>
          </p:cNvPr>
          <p:cNvSpPr>
            <a:spLocks noGrp="1"/>
          </p:cNvSpPr>
          <p:nvPr>
            <p:ph sz="half" idx="2"/>
          </p:nvPr>
        </p:nvSpPr>
        <p:spPr/>
        <p:txBody>
          <a:bodyPr>
            <a:normAutofit/>
          </a:bodyPr>
          <a:lstStyle/>
          <a:p>
            <a:r>
              <a:rPr lang="en-US" sz="2800" dirty="0"/>
              <a:t>Use existing lectures</a:t>
            </a:r>
          </a:p>
          <a:p>
            <a:r>
              <a:rPr lang="en-US" sz="2800" dirty="0"/>
              <a:t>Real-time discussion</a:t>
            </a:r>
          </a:p>
          <a:p>
            <a:r>
              <a:rPr lang="en-US" sz="2800" dirty="0"/>
              <a:t>Answer student questions</a:t>
            </a:r>
          </a:p>
          <a:p>
            <a:r>
              <a:rPr lang="en-US" sz="2800" dirty="0"/>
              <a:t>Maintain community</a:t>
            </a:r>
          </a:p>
        </p:txBody>
      </p:sp>
      <p:sp>
        <p:nvSpPr>
          <p:cNvPr id="7" name="Content Placeholder 6">
            <a:extLst>
              <a:ext uri="{FF2B5EF4-FFF2-40B4-BE49-F238E27FC236}">
                <a16:creationId xmlns:a16="http://schemas.microsoft.com/office/drawing/2014/main" id="{47D54D8C-46E4-D84B-9EBB-B78E2729CDF0}"/>
              </a:ext>
            </a:extLst>
          </p:cNvPr>
          <p:cNvSpPr>
            <a:spLocks noGrp="1"/>
          </p:cNvSpPr>
          <p:nvPr>
            <p:ph sz="quarter" idx="4"/>
          </p:nvPr>
        </p:nvSpPr>
        <p:spPr/>
        <p:txBody>
          <a:bodyPr>
            <a:normAutofit/>
          </a:bodyPr>
          <a:lstStyle/>
          <a:p>
            <a:r>
              <a:rPr lang="en-US" sz="2800" dirty="0"/>
              <a:t>Higher bandwidth</a:t>
            </a:r>
          </a:p>
          <a:p>
            <a:r>
              <a:rPr lang="en-US" sz="2800" dirty="0"/>
              <a:t>Limited mobile access </a:t>
            </a:r>
          </a:p>
          <a:p>
            <a:r>
              <a:rPr lang="en-US" sz="2800" dirty="0"/>
              <a:t>Learning curve</a:t>
            </a:r>
          </a:p>
          <a:p>
            <a:pPr marL="0" indent="0">
              <a:buNone/>
            </a:pPr>
            <a:endParaRPr lang="en-US" sz="2800" dirty="0"/>
          </a:p>
        </p:txBody>
      </p:sp>
      <p:sp>
        <p:nvSpPr>
          <p:cNvPr id="8" name="Text Placeholder 7">
            <a:extLst>
              <a:ext uri="{FF2B5EF4-FFF2-40B4-BE49-F238E27FC236}">
                <a16:creationId xmlns:a16="http://schemas.microsoft.com/office/drawing/2014/main" id="{D33E8220-EEAF-5745-9BEA-6BA2326AB63D}"/>
              </a:ext>
            </a:extLst>
          </p:cNvPr>
          <p:cNvSpPr>
            <a:spLocks noGrp="1"/>
          </p:cNvSpPr>
          <p:nvPr>
            <p:ph type="body" sz="quarter" idx="3"/>
          </p:nvPr>
        </p:nvSpPr>
        <p:spPr/>
        <p:txBody>
          <a:bodyPr>
            <a:normAutofit/>
          </a:bodyPr>
          <a:lstStyle/>
          <a:p>
            <a:r>
              <a:rPr lang="en-US" sz="2800" dirty="0"/>
              <a:t>Disadvantages</a:t>
            </a:r>
          </a:p>
        </p:txBody>
      </p:sp>
    </p:spTree>
    <p:extLst>
      <p:ext uri="{BB962C8B-B14F-4D97-AF65-F5344CB8AC3E}">
        <p14:creationId xmlns:p14="http://schemas.microsoft.com/office/powerpoint/2010/main" val="229601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7870-7C7A-D345-8AE6-52E0436D6682}"/>
              </a:ext>
            </a:extLst>
          </p:cNvPr>
          <p:cNvSpPr>
            <a:spLocks noGrp="1"/>
          </p:cNvSpPr>
          <p:nvPr>
            <p:ph type="title"/>
          </p:nvPr>
        </p:nvSpPr>
        <p:spPr/>
        <p:txBody>
          <a:bodyPr>
            <a:normAutofit/>
          </a:bodyPr>
          <a:lstStyle/>
          <a:p>
            <a:r>
              <a:rPr lang="en-US" sz="5400" cap="none" dirty="0"/>
              <a:t>Asynchronous</a:t>
            </a:r>
            <a:r>
              <a:rPr lang="en-US" sz="5400" dirty="0"/>
              <a:t> </a:t>
            </a:r>
            <a:r>
              <a:rPr lang="en-US" sz="5400" cap="none" dirty="0"/>
              <a:t>Instruction</a:t>
            </a:r>
            <a:endParaRPr lang="en-US" sz="5400" dirty="0"/>
          </a:p>
        </p:txBody>
      </p:sp>
      <p:sp>
        <p:nvSpPr>
          <p:cNvPr id="4" name="Text Placeholder 3">
            <a:extLst>
              <a:ext uri="{FF2B5EF4-FFF2-40B4-BE49-F238E27FC236}">
                <a16:creationId xmlns:a16="http://schemas.microsoft.com/office/drawing/2014/main" id="{EC917DF6-AFCD-B44F-99CF-2F5573D4DDA8}"/>
              </a:ext>
            </a:extLst>
          </p:cNvPr>
          <p:cNvSpPr>
            <a:spLocks noGrp="1"/>
          </p:cNvSpPr>
          <p:nvPr>
            <p:ph type="body" idx="1"/>
          </p:nvPr>
        </p:nvSpPr>
        <p:spPr/>
        <p:txBody>
          <a:bodyPr>
            <a:normAutofit/>
          </a:bodyPr>
          <a:lstStyle/>
          <a:p>
            <a:r>
              <a:rPr lang="en-US" sz="2800" dirty="0"/>
              <a:t>Advantages</a:t>
            </a:r>
          </a:p>
        </p:txBody>
      </p:sp>
      <p:sp>
        <p:nvSpPr>
          <p:cNvPr id="5" name="Content Placeholder 4">
            <a:extLst>
              <a:ext uri="{FF2B5EF4-FFF2-40B4-BE49-F238E27FC236}">
                <a16:creationId xmlns:a16="http://schemas.microsoft.com/office/drawing/2014/main" id="{D640EB0C-DF9B-1748-AD13-5F0AE19D6E8C}"/>
              </a:ext>
            </a:extLst>
          </p:cNvPr>
          <p:cNvSpPr>
            <a:spLocks noGrp="1"/>
          </p:cNvSpPr>
          <p:nvPr>
            <p:ph sz="half" idx="2"/>
          </p:nvPr>
        </p:nvSpPr>
        <p:spPr/>
        <p:txBody>
          <a:bodyPr>
            <a:normAutofit/>
          </a:bodyPr>
          <a:lstStyle/>
          <a:p>
            <a:r>
              <a:rPr lang="en-US" sz="2800" dirty="0"/>
              <a:t>Lower bandwidth</a:t>
            </a:r>
          </a:p>
          <a:p>
            <a:r>
              <a:rPr lang="en-US" sz="2800" dirty="0"/>
              <a:t>More mobile friendly</a:t>
            </a:r>
          </a:p>
          <a:p>
            <a:r>
              <a:rPr lang="en-US" sz="2800" dirty="0"/>
              <a:t>Students can use anytime</a:t>
            </a:r>
          </a:p>
          <a:p>
            <a:r>
              <a:rPr lang="en-US" sz="2800" dirty="0"/>
              <a:t>Uses familiar tools</a:t>
            </a:r>
          </a:p>
          <a:p>
            <a:r>
              <a:rPr lang="en-US" sz="2800" dirty="0"/>
              <a:t>Recycle content</a:t>
            </a:r>
          </a:p>
          <a:p>
            <a:r>
              <a:rPr lang="en-US" sz="2800" dirty="0"/>
              <a:t>Easy to replicate</a:t>
            </a:r>
          </a:p>
        </p:txBody>
      </p:sp>
      <p:sp>
        <p:nvSpPr>
          <p:cNvPr id="6" name="Text Placeholder 5">
            <a:extLst>
              <a:ext uri="{FF2B5EF4-FFF2-40B4-BE49-F238E27FC236}">
                <a16:creationId xmlns:a16="http://schemas.microsoft.com/office/drawing/2014/main" id="{4D8BB5CC-20EA-7E42-9FA7-288D10C2CAE0}"/>
              </a:ext>
            </a:extLst>
          </p:cNvPr>
          <p:cNvSpPr>
            <a:spLocks noGrp="1"/>
          </p:cNvSpPr>
          <p:nvPr>
            <p:ph type="body" sz="quarter" idx="3"/>
          </p:nvPr>
        </p:nvSpPr>
        <p:spPr/>
        <p:txBody>
          <a:bodyPr>
            <a:normAutofit/>
          </a:bodyPr>
          <a:lstStyle/>
          <a:p>
            <a:r>
              <a:rPr lang="en-US" sz="2800" dirty="0"/>
              <a:t>Disadvantages</a:t>
            </a:r>
          </a:p>
        </p:txBody>
      </p:sp>
      <p:sp>
        <p:nvSpPr>
          <p:cNvPr id="7" name="Content Placeholder 6">
            <a:extLst>
              <a:ext uri="{FF2B5EF4-FFF2-40B4-BE49-F238E27FC236}">
                <a16:creationId xmlns:a16="http://schemas.microsoft.com/office/drawing/2014/main" id="{47D54D8C-46E4-D84B-9EBB-B78E2729CDF0}"/>
              </a:ext>
            </a:extLst>
          </p:cNvPr>
          <p:cNvSpPr>
            <a:spLocks noGrp="1"/>
          </p:cNvSpPr>
          <p:nvPr>
            <p:ph sz="quarter" idx="4"/>
          </p:nvPr>
        </p:nvSpPr>
        <p:spPr/>
        <p:txBody>
          <a:bodyPr>
            <a:normAutofit/>
          </a:bodyPr>
          <a:lstStyle/>
          <a:p>
            <a:r>
              <a:rPr lang="en-US" sz="2800" dirty="0"/>
              <a:t>Students may not engage</a:t>
            </a:r>
          </a:p>
          <a:p>
            <a:r>
              <a:rPr lang="en-US" sz="2800" dirty="0"/>
              <a:t>Potential loss of community</a:t>
            </a:r>
          </a:p>
        </p:txBody>
      </p:sp>
    </p:spTree>
    <p:extLst>
      <p:ext uri="{BB962C8B-B14F-4D97-AF65-F5344CB8AC3E}">
        <p14:creationId xmlns:p14="http://schemas.microsoft.com/office/powerpoint/2010/main" val="179291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F496A-36D0-B84E-9A4F-0FBE185FA0E2}"/>
              </a:ext>
            </a:extLst>
          </p:cNvPr>
          <p:cNvSpPr>
            <a:spLocks noGrp="1"/>
          </p:cNvSpPr>
          <p:nvPr>
            <p:ph type="title"/>
          </p:nvPr>
        </p:nvSpPr>
        <p:spPr>
          <a:xfrm>
            <a:off x="964788" y="804333"/>
            <a:ext cx="3391900" cy="5249334"/>
          </a:xfrm>
        </p:spPr>
        <p:txBody>
          <a:bodyPr>
            <a:normAutofit/>
          </a:bodyPr>
          <a:lstStyle/>
          <a:p>
            <a:pPr algn="r"/>
            <a:r>
              <a:rPr lang="en-US" sz="5400" cap="none" dirty="0"/>
              <a:t>Which is right for you?</a:t>
            </a:r>
          </a:p>
        </p:txBody>
      </p:sp>
      <p:cxnSp>
        <p:nvCxnSpPr>
          <p:cNvPr id="14" name="Straight Connector 1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735CB48-92BF-CB40-AA96-765D8686DD1D}"/>
              </a:ext>
            </a:extLst>
          </p:cNvPr>
          <p:cNvSpPr>
            <a:spLocks noGrp="1"/>
          </p:cNvSpPr>
          <p:nvPr>
            <p:ph idx="1"/>
          </p:nvPr>
        </p:nvSpPr>
        <p:spPr>
          <a:xfrm>
            <a:off x="4999330" y="804333"/>
            <a:ext cx="6257721" cy="5249334"/>
          </a:xfrm>
        </p:spPr>
        <p:txBody>
          <a:bodyPr anchor="ctr">
            <a:normAutofit/>
          </a:bodyPr>
          <a:lstStyle/>
          <a:p>
            <a:r>
              <a:rPr lang="en-US" sz="2800" dirty="0"/>
              <a:t>What are your campus requirements?</a:t>
            </a:r>
          </a:p>
          <a:p>
            <a:r>
              <a:rPr lang="en-US" sz="2800" dirty="0"/>
              <a:t>What is your campus infrastructure?</a:t>
            </a:r>
          </a:p>
          <a:p>
            <a:r>
              <a:rPr lang="en-US" sz="2800" dirty="0"/>
              <a:t>Who are your students?</a:t>
            </a:r>
          </a:p>
          <a:p>
            <a:r>
              <a:rPr lang="en-US" sz="2800" dirty="0"/>
              <a:t>How comfortable are you teaching?</a:t>
            </a:r>
          </a:p>
          <a:p>
            <a:r>
              <a:rPr lang="en-US" sz="2800" dirty="0"/>
              <a:t>How comfortable are you teaching online?</a:t>
            </a:r>
          </a:p>
          <a:p>
            <a:r>
              <a:rPr lang="en-US" sz="2800" dirty="0"/>
              <a:t>How much energy can you give this?</a:t>
            </a:r>
          </a:p>
        </p:txBody>
      </p:sp>
    </p:spTree>
    <p:extLst>
      <p:ext uri="{BB962C8B-B14F-4D97-AF65-F5344CB8AC3E}">
        <p14:creationId xmlns:p14="http://schemas.microsoft.com/office/powerpoint/2010/main" val="2607055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3245</Words>
  <Application>Microsoft Macintosh PowerPoint</Application>
  <PresentationFormat>Widescreen</PresentationFormat>
  <Paragraphs>181</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Tw Cen MT Condensed</vt:lpstr>
      <vt:lpstr>Wingdings 3</vt:lpstr>
      <vt:lpstr>Integral</vt:lpstr>
      <vt:lpstr>Information Literacy at a (Social) Distance:  Strategies for Moving Online</vt:lpstr>
      <vt:lpstr>I’m stressed.   You’re stressed.   We’re all stressed.</vt:lpstr>
      <vt:lpstr>Guidelines</vt:lpstr>
      <vt:lpstr>Students are stressed, too.   They may not care about information literacy right now.   That’s okay. </vt:lpstr>
      <vt:lpstr>Leave no student behind.</vt:lpstr>
      <vt:lpstr>Synchronous or asynchronous?</vt:lpstr>
      <vt:lpstr>Synchronous Instruction</vt:lpstr>
      <vt:lpstr>Asynchronous Instruction</vt:lpstr>
      <vt:lpstr>Which is right for you?</vt:lpstr>
      <vt:lpstr>A Model for Asynchronous Info Lit Instruction</vt:lpstr>
      <vt:lpstr>PowerPoint Presentation</vt:lpstr>
      <vt:lpstr>Tips for Going Asynchronous</vt:lpstr>
      <vt:lpstr>Personal Favorite: Screencast-O-Matic</vt:lpstr>
      <vt:lpstr>Personal Favorites:  Skitch &amp; Jing</vt:lpstr>
      <vt:lpstr>Tips for Going Synchronous</vt:lpstr>
      <vt:lpstr>A Model for Synchronous Info Lit Instruction</vt:lpstr>
      <vt:lpstr>Bonus Tips!</vt:lpstr>
      <vt:lpstr>Personal Favorite: AnswerGarden</vt:lpstr>
      <vt:lpstr>Try AnswerGarden</vt:lpstr>
      <vt:lpstr>Q and A</vt:lpstr>
      <vt:lpstr>Final thoughts</vt:lpstr>
      <vt:lpstr>Thank you and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at a (Social) Distance:  Strategies for Moving Online</dc:title>
  <dc:creator>Wong, Melissa A</dc:creator>
  <cp:lastModifiedBy>Wong, Melissa A</cp:lastModifiedBy>
  <cp:revision>2</cp:revision>
  <dcterms:created xsi:type="dcterms:W3CDTF">2020-03-17T16:29:07Z</dcterms:created>
  <dcterms:modified xsi:type="dcterms:W3CDTF">2020-03-17T18:22:59Z</dcterms:modified>
</cp:coreProperties>
</file>